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6"/>
  </p:notesMasterIdLst>
  <p:sldIdLst>
    <p:sldId id="256" r:id="rId2"/>
    <p:sldId id="257" r:id="rId3"/>
    <p:sldId id="264" r:id="rId4"/>
    <p:sldId id="270" r:id="rId5"/>
    <p:sldId id="266" r:id="rId6"/>
    <p:sldId id="275" r:id="rId7"/>
    <p:sldId id="276" r:id="rId8"/>
    <p:sldId id="267" r:id="rId9"/>
    <p:sldId id="268" r:id="rId10"/>
    <p:sldId id="269" r:id="rId11"/>
    <p:sldId id="271" r:id="rId12"/>
    <p:sldId id="272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8" r:id="rId24"/>
    <p:sldId id="28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D252C0"/>
    <a:srgbClr val="65D6ED"/>
    <a:srgbClr val="FF33CC"/>
    <a:srgbClr val="FF66FF"/>
    <a:srgbClr val="FFCCFF"/>
    <a:srgbClr val="CC66FF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8" autoAdjust="0"/>
    <p:restoredTop sz="93243" autoAdjust="0"/>
  </p:normalViewPr>
  <p:slideViewPr>
    <p:cSldViewPr>
      <p:cViewPr varScale="1">
        <p:scale>
          <a:sx n="98" d="100"/>
          <a:sy n="98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196EB-E283-4A49-BDB5-DC5F208B539B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3CEF4DE-19AA-462B-9DEC-E561EA316BD1}">
      <dgm:prSet phldrT="[Текст]"/>
      <dgm:sp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accent5">
                <a:lumMod val="7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r>
            <a:rPr lang="uk-UA" b="1" dirty="0" smtClean="0"/>
            <a:t>Поширені способи проникнення </a:t>
          </a:r>
          <a:r>
            <a:rPr lang="uk-UA" b="1" dirty="0" err="1" smtClean="0"/>
            <a:t>Хакерів</a:t>
          </a:r>
          <a:r>
            <a:rPr lang="uk-UA" b="1" dirty="0" smtClean="0"/>
            <a:t> до чужих систем:</a:t>
          </a:r>
          <a:endParaRPr lang="uk-UA" b="1" dirty="0"/>
        </a:p>
      </dgm:t>
    </dgm:pt>
    <dgm:pt modelId="{E020A04B-50F5-47A5-9B50-8205D7927899}" type="parTrans" cxnId="{4DA3FE0F-E3F4-4CCC-98CA-87C8EE1E8C2A}">
      <dgm:prSet/>
      <dgm:spPr/>
      <dgm:t>
        <a:bodyPr/>
        <a:lstStyle/>
        <a:p>
          <a:endParaRPr lang="uk-UA"/>
        </a:p>
      </dgm:t>
    </dgm:pt>
    <dgm:pt modelId="{86D0B6DC-4078-4C9E-8E01-EB758E0DAFA6}" type="sibTrans" cxnId="{4DA3FE0F-E3F4-4CCC-98CA-87C8EE1E8C2A}">
      <dgm:prSet/>
      <dgm:spPr/>
      <dgm:t>
        <a:bodyPr/>
        <a:lstStyle/>
        <a:p>
          <a:endParaRPr lang="uk-UA"/>
        </a:p>
      </dgm:t>
    </dgm:pt>
    <dgm:pt modelId="{51E7412D-4E8A-4126-9606-F97B6A3FF80A}">
      <dgm:prSet phldrT="[Текст]" custT="1"/>
      <dgm:spPr>
        <a:gradFill rotWithShape="0">
          <a:gsLst>
            <a:gs pos="0">
              <a:srgbClr val="002060"/>
            </a:gs>
            <a:gs pos="50000">
              <a:schemeClr val="accent2"/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r>
            <a:rPr lang="uk-UA" sz="1200" b="1" dirty="0" smtClean="0"/>
            <a:t>Перевантаження сайту або мережі</a:t>
          </a:r>
          <a:endParaRPr lang="uk-UA" sz="1200" dirty="0"/>
        </a:p>
      </dgm:t>
    </dgm:pt>
    <dgm:pt modelId="{DE3CE21B-8344-482F-B711-0E74A07256D0}" type="parTrans" cxnId="{5C5F965C-AE27-42AC-B821-F83F39F85A62}">
      <dgm:prSet/>
      <dgm:spPr/>
      <dgm:t>
        <a:bodyPr/>
        <a:lstStyle/>
        <a:p>
          <a:endParaRPr lang="uk-UA"/>
        </a:p>
      </dgm:t>
    </dgm:pt>
    <dgm:pt modelId="{3B72053F-A04C-45FB-8B4A-EFED43A0A516}" type="sibTrans" cxnId="{5C5F965C-AE27-42AC-B821-F83F39F85A62}">
      <dgm:prSet/>
      <dgm:spPr/>
      <dgm:t>
        <a:bodyPr/>
        <a:lstStyle/>
        <a:p>
          <a:endParaRPr lang="uk-UA"/>
        </a:p>
      </dgm:t>
    </dgm:pt>
    <dgm:pt modelId="{4F8AB151-388E-4EE7-A0D4-DF27A52C705B}">
      <dgm:prSet phldrT="[Текст]" custT="1"/>
      <dgm:spPr>
        <a:gradFill rotWithShape="0">
          <a:gsLst>
            <a:gs pos="0">
              <a:srgbClr val="002060"/>
            </a:gs>
            <a:gs pos="50000">
              <a:schemeClr val="accent2"/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r>
            <a:rPr lang="uk-UA" sz="1200" b="1" dirty="0" smtClean="0"/>
            <a:t>Підміна</a:t>
          </a:r>
        </a:p>
        <a:p>
          <a:r>
            <a:rPr lang="uk-UA" sz="1200" b="1" dirty="0" smtClean="0"/>
            <a:t>адрес</a:t>
          </a:r>
          <a:endParaRPr lang="uk-UA" sz="1200" dirty="0"/>
        </a:p>
      </dgm:t>
    </dgm:pt>
    <dgm:pt modelId="{3941203C-A921-4491-A6D5-58AA3F5C7587}" type="parTrans" cxnId="{8FAC3F96-B25C-4A39-8159-AC03C85DD84D}">
      <dgm:prSet/>
      <dgm:spPr/>
      <dgm:t>
        <a:bodyPr/>
        <a:lstStyle/>
        <a:p>
          <a:endParaRPr lang="uk-UA"/>
        </a:p>
      </dgm:t>
    </dgm:pt>
    <dgm:pt modelId="{5242AF5E-9C97-4B7C-AABB-CAB1458C9295}" type="sibTrans" cxnId="{8FAC3F96-B25C-4A39-8159-AC03C85DD84D}">
      <dgm:prSet/>
      <dgm:spPr/>
      <dgm:t>
        <a:bodyPr/>
        <a:lstStyle/>
        <a:p>
          <a:endParaRPr lang="uk-UA"/>
        </a:p>
      </dgm:t>
    </dgm:pt>
    <dgm:pt modelId="{DCC7D3DD-8714-4564-A4C6-ECECEE193B0A}">
      <dgm:prSet phldrT="[Текст]" custT="1"/>
      <dgm:spPr>
        <a:gradFill rotWithShape="0">
          <a:gsLst>
            <a:gs pos="0">
              <a:srgbClr val="002060"/>
            </a:gs>
            <a:gs pos="50000">
              <a:schemeClr val="accent2"/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r>
            <a:rPr lang="uk-UA" sz="1200" b="1" dirty="0" smtClean="0"/>
            <a:t>Аналіз пакетів</a:t>
          </a:r>
          <a:endParaRPr lang="uk-UA" sz="1200" dirty="0"/>
        </a:p>
      </dgm:t>
    </dgm:pt>
    <dgm:pt modelId="{071E1DC6-6018-4197-9DFF-37850A1F6200}" type="parTrans" cxnId="{9D08149B-1D38-43A2-8E46-D9C4F433EF8E}">
      <dgm:prSet/>
      <dgm:spPr/>
      <dgm:t>
        <a:bodyPr/>
        <a:lstStyle/>
        <a:p>
          <a:endParaRPr lang="uk-UA"/>
        </a:p>
      </dgm:t>
    </dgm:pt>
    <dgm:pt modelId="{5894ADE1-B8F5-418B-A0B5-36795C697858}" type="sibTrans" cxnId="{9D08149B-1D38-43A2-8E46-D9C4F433EF8E}">
      <dgm:prSet/>
      <dgm:spPr/>
      <dgm:t>
        <a:bodyPr/>
        <a:lstStyle/>
        <a:p>
          <a:endParaRPr lang="uk-UA"/>
        </a:p>
      </dgm:t>
    </dgm:pt>
    <dgm:pt modelId="{B9DE3207-9D3C-475A-AF9C-9A89C0E252F7}">
      <dgm:prSet phldrT="[Текст]" custT="1"/>
      <dgm:spPr>
        <a:gradFill rotWithShape="0">
          <a:gsLst>
            <a:gs pos="0">
              <a:srgbClr val="002060"/>
            </a:gs>
            <a:gs pos="50000">
              <a:schemeClr val="accent2"/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r>
            <a:rPr lang="uk-UA" sz="1200" b="1" dirty="0" smtClean="0"/>
            <a:t>Соціотехніка</a:t>
          </a:r>
          <a:endParaRPr lang="uk-UA" sz="1200" dirty="0"/>
        </a:p>
      </dgm:t>
    </dgm:pt>
    <dgm:pt modelId="{3498BB36-3DAC-46D0-9EC5-1315761306E6}" type="parTrans" cxnId="{62A83807-BC5F-4818-9D4F-35F694437DE2}">
      <dgm:prSet/>
      <dgm:spPr/>
      <dgm:t>
        <a:bodyPr/>
        <a:lstStyle/>
        <a:p>
          <a:endParaRPr lang="uk-UA"/>
        </a:p>
      </dgm:t>
    </dgm:pt>
    <dgm:pt modelId="{533F5DCE-4CCC-44C7-B1E1-4415ABBA3F3D}" type="sibTrans" cxnId="{62A83807-BC5F-4818-9D4F-35F694437DE2}">
      <dgm:prSet/>
      <dgm:spPr/>
      <dgm:t>
        <a:bodyPr/>
        <a:lstStyle/>
        <a:p>
          <a:endParaRPr lang="uk-UA"/>
        </a:p>
      </dgm:t>
    </dgm:pt>
    <dgm:pt modelId="{BF4388A5-9DCB-4064-BC12-2EBC0C559810}">
      <dgm:prSet custT="1"/>
      <dgm:spPr>
        <a:gradFill rotWithShape="0">
          <a:gsLst>
            <a:gs pos="0">
              <a:srgbClr val="002060"/>
            </a:gs>
            <a:gs pos="50000">
              <a:schemeClr val="accent2"/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r>
            <a:rPr lang="uk-UA" sz="1200" b="1" dirty="0" smtClean="0"/>
            <a:t>Троянські коні</a:t>
          </a:r>
          <a:endParaRPr lang="uk-UA" sz="1200" dirty="0"/>
        </a:p>
      </dgm:t>
    </dgm:pt>
    <dgm:pt modelId="{A92E7BE2-759A-40C7-8FF3-495530F50B29}" type="parTrans" cxnId="{43F96991-A1E9-4F20-B0BB-F218B8562735}">
      <dgm:prSet/>
      <dgm:spPr/>
      <dgm:t>
        <a:bodyPr/>
        <a:lstStyle/>
        <a:p>
          <a:endParaRPr lang="uk-UA"/>
        </a:p>
      </dgm:t>
    </dgm:pt>
    <dgm:pt modelId="{8C9CBDA2-2A99-4094-8CF7-A8103AFC4752}" type="sibTrans" cxnId="{43F96991-A1E9-4F20-B0BB-F218B8562735}">
      <dgm:prSet/>
      <dgm:spPr/>
      <dgm:t>
        <a:bodyPr/>
        <a:lstStyle/>
        <a:p>
          <a:endParaRPr lang="uk-UA"/>
        </a:p>
      </dgm:t>
    </dgm:pt>
    <dgm:pt modelId="{B98C098D-157C-440B-91E0-18D283BF3716}">
      <dgm:prSet custT="1"/>
      <dgm:spPr>
        <a:gradFill rotWithShape="0">
          <a:gsLst>
            <a:gs pos="0">
              <a:srgbClr val="002060"/>
            </a:gs>
            <a:gs pos="50000">
              <a:schemeClr val="accent2"/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r>
            <a:rPr lang="uk-UA" sz="1200" b="1" dirty="0" smtClean="0"/>
            <a:t>Підміна </a:t>
          </a:r>
          <a:r>
            <a:rPr lang="uk-UA" sz="1200" b="1" dirty="0" err="1" smtClean="0"/>
            <a:t>веб-сторінки</a:t>
          </a:r>
          <a:endParaRPr lang="uk-UA" sz="1200" dirty="0"/>
        </a:p>
      </dgm:t>
    </dgm:pt>
    <dgm:pt modelId="{6879A7DC-257B-434D-90C0-904D511C6D15}" type="parTrans" cxnId="{88152C61-5E9F-40FA-A12D-899892B838CD}">
      <dgm:prSet/>
      <dgm:spPr/>
      <dgm:t>
        <a:bodyPr/>
        <a:lstStyle/>
        <a:p>
          <a:endParaRPr lang="uk-UA"/>
        </a:p>
      </dgm:t>
    </dgm:pt>
    <dgm:pt modelId="{A19065D6-3596-4F76-8310-70F7020D51B8}" type="sibTrans" cxnId="{88152C61-5E9F-40FA-A12D-899892B838CD}">
      <dgm:prSet/>
      <dgm:spPr/>
      <dgm:t>
        <a:bodyPr/>
        <a:lstStyle/>
        <a:p>
          <a:endParaRPr lang="uk-UA"/>
        </a:p>
      </dgm:t>
    </dgm:pt>
    <dgm:pt modelId="{4502D410-CCF8-47A8-8FC5-97C0954264A8}" type="pres">
      <dgm:prSet presAssocID="{07C196EB-E283-4A49-BDB5-DC5F208B539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B58B3EA-2AEC-44A3-AA8E-ED5CA76E7042}" type="pres">
      <dgm:prSet presAssocID="{E3CEF4DE-19AA-462B-9DEC-E561EA316BD1}" presName="centerShape" presStyleLbl="node0" presStyleIdx="0" presStyleCnt="1" custScaleX="148777" custScaleY="133851"/>
      <dgm:spPr/>
      <dgm:t>
        <a:bodyPr/>
        <a:lstStyle/>
        <a:p>
          <a:endParaRPr lang="uk-UA"/>
        </a:p>
      </dgm:t>
    </dgm:pt>
    <dgm:pt modelId="{0AB812E2-C534-4452-838C-2ABE8DCD424B}" type="pres">
      <dgm:prSet presAssocID="{DE3CE21B-8344-482F-B711-0E74A07256D0}" presName="parTrans" presStyleLbl="sibTrans2D1" presStyleIdx="0" presStyleCnt="6" custScaleX="116684" custScaleY="102784"/>
      <dgm:spPr/>
      <dgm:t>
        <a:bodyPr/>
        <a:lstStyle/>
        <a:p>
          <a:endParaRPr lang="uk-UA"/>
        </a:p>
      </dgm:t>
    </dgm:pt>
    <dgm:pt modelId="{378999BA-3ED4-465F-BC43-62A70356B103}" type="pres">
      <dgm:prSet presAssocID="{DE3CE21B-8344-482F-B711-0E74A07256D0}" presName="connectorText" presStyleLbl="sibTrans2D1" presStyleIdx="0" presStyleCnt="6"/>
      <dgm:spPr/>
      <dgm:t>
        <a:bodyPr/>
        <a:lstStyle/>
        <a:p>
          <a:endParaRPr lang="uk-UA"/>
        </a:p>
      </dgm:t>
    </dgm:pt>
    <dgm:pt modelId="{F58F02A2-5AB3-4F5B-ADC0-62599766444F}" type="pres">
      <dgm:prSet presAssocID="{51E7412D-4E8A-4126-9606-F97B6A3FF80A}" presName="node" presStyleLbl="node1" presStyleIdx="0" presStyleCnt="6" custScaleX="160076" custScaleY="136888" custRadScaleRad="99522" custRadScaleInc="24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899CBF-644B-421C-8891-8C0592E0BFD7}" type="pres">
      <dgm:prSet presAssocID="{3941203C-A921-4491-A6D5-58AA3F5C7587}" presName="parTrans" presStyleLbl="sibTrans2D1" presStyleIdx="1" presStyleCnt="6" custScaleX="116683" custScaleY="102784"/>
      <dgm:spPr/>
      <dgm:t>
        <a:bodyPr/>
        <a:lstStyle/>
        <a:p>
          <a:endParaRPr lang="uk-UA"/>
        </a:p>
      </dgm:t>
    </dgm:pt>
    <dgm:pt modelId="{A41254F0-B95D-45F6-B786-C9522F35B027}" type="pres">
      <dgm:prSet presAssocID="{3941203C-A921-4491-A6D5-58AA3F5C7587}" presName="connectorText" presStyleLbl="sibTrans2D1" presStyleIdx="1" presStyleCnt="6"/>
      <dgm:spPr/>
      <dgm:t>
        <a:bodyPr/>
        <a:lstStyle/>
        <a:p>
          <a:endParaRPr lang="uk-UA"/>
        </a:p>
      </dgm:t>
    </dgm:pt>
    <dgm:pt modelId="{E36FEB53-D5E4-4F9B-A306-0893B0BCD75C}" type="pres">
      <dgm:prSet presAssocID="{4F8AB151-388E-4EE7-A0D4-DF27A52C705B}" presName="node" presStyleLbl="node1" presStyleIdx="1" presStyleCnt="6" custScaleX="160076" custScaleY="136888" custRadScaleRad="100570" custRadScaleInc="47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1D04AB-1A23-4227-9164-51078553F7A4}" type="pres">
      <dgm:prSet presAssocID="{071E1DC6-6018-4197-9DFF-37850A1F6200}" presName="parTrans" presStyleLbl="sibTrans2D1" presStyleIdx="2" presStyleCnt="6" custScaleX="116682" custScaleY="102784"/>
      <dgm:spPr/>
      <dgm:t>
        <a:bodyPr/>
        <a:lstStyle/>
        <a:p>
          <a:endParaRPr lang="uk-UA"/>
        </a:p>
      </dgm:t>
    </dgm:pt>
    <dgm:pt modelId="{B8496DCF-23C5-45DE-9242-C02C3A93275A}" type="pres">
      <dgm:prSet presAssocID="{071E1DC6-6018-4197-9DFF-37850A1F6200}" presName="connectorText" presStyleLbl="sibTrans2D1" presStyleIdx="2" presStyleCnt="6"/>
      <dgm:spPr/>
      <dgm:t>
        <a:bodyPr/>
        <a:lstStyle/>
        <a:p>
          <a:endParaRPr lang="uk-UA"/>
        </a:p>
      </dgm:t>
    </dgm:pt>
    <dgm:pt modelId="{AA7FBE0C-0725-422C-875C-61CC4A17D930}" type="pres">
      <dgm:prSet presAssocID="{DCC7D3DD-8714-4564-A4C6-ECECEE193B0A}" presName="node" presStyleLbl="node1" presStyleIdx="2" presStyleCnt="6" custScaleX="160076" custScaleY="136888" custRadScaleRad="101362" custRadScaleInc="-42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6BFD67-4BEE-4A39-ADB7-57FB554E10B2}" type="pres">
      <dgm:prSet presAssocID="{3498BB36-3DAC-46D0-9EC5-1315761306E6}" presName="parTrans" presStyleLbl="sibTrans2D1" presStyleIdx="3" presStyleCnt="6" custScaleX="116683" custScaleY="102784"/>
      <dgm:spPr/>
      <dgm:t>
        <a:bodyPr/>
        <a:lstStyle/>
        <a:p>
          <a:endParaRPr lang="uk-UA"/>
        </a:p>
      </dgm:t>
    </dgm:pt>
    <dgm:pt modelId="{E2991C1F-F237-48A5-A317-87CA830CCBA0}" type="pres">
      <dgm:prSet presAssocID="{3498BB36-3DAC-46D0-9EC5-1315761306E6}" presName="connectorText" presStyleLbl="sibTrans2D1" presStyleIdx="3" presStyleCnt="6"/>
      <dgm:spPr/>
      <dgm:t>
        <a:bodyPr/>
        <a:lstStyle/>
        <a:p>
          <a:endParaRPr lang="uk-UA"/>
        </a:p>
      </dgm:t>
    </dgm:pt>
    <dgm:pt modelId="{0ACBFD9E-7B8C-49B3-98E9-44FF00CE9210}" type="pres">
      <dgm:prSet presAssocID="{B9DE3207-9D3C-475A-AF9C-9A89C0E252F7}" presName="node" presStyleLbl="node1" presStyleIdx="3" presStyleCnt="6" custScaleX="160076" custScaleY="136888" custRadScaleRad="105077" custRadScaleInc="-16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D80085-1FF3-4A32-9D27-FC3FE50812B5}" type="pres">
      <dgm:prSet presAssocID="{6879A7DC-257B-434D-90C0-904D511C6D15}" presName="parTrans" presStyleLbl="sibTrans2D1" presStyleIdx="4" presStyleCnt="6" custScaleX="116674" custScaleY="102784"/>
      <dgm:spPr/>
      <dgm:t>
        <a:bodyPr/>
        <a:lstStyle/>
        <a:p>
          <a:endParaRPr lang="uk-UA"/>
        </a:p>
      </dgm:t>
    </dgm:pt>
    <dgm:pt modelId="{D87AFDB1-1CA4-4987-8264-7184875FBBDD}" type="pres">
      <dgm:prSet presAssocID="{6879A7DC-257B-434D-90C0-904D511C6D15}" presName="connectorText" presStyleLbl="sibTrans2D1" presStyleIdx="4" presStyleCnt="6"/>
      <dgm:spPr/>
      <dgm:t>
        <a:bodyPr/>
        <a:lstStyle/>
        <a:p>
          <a:endParaRPr lang="uk-UA"/>
        </a:p>
      </dgm:t>
    </dgm:pt>
    <dgm:pt modelId="{6C8EE17E-E2F5-4C18-A266-BCDCEA8D5D70}" type="pres">
      <dgm:prSet presAssocID="{B98C098D-157C-440B-91E0-18D283BF3716}" presName="node" presStyleLbl="node1" presStyleIdx="4" presStyleCnt="6" custScaleX="160076" custScaleY="136888" custRadScaleRad="99130" custRadScaleInc="-20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7439E8-8213-4481-9D93-5D2F110681C6}" type="pres">
      <dgm:prSet presAssocID="{A92E7BE2-759A-40C7-8FF3-495530F50B29}" presName="parTrans" presStyleLbl="sibTrans2D1" presStyleIdx="5" presStyleCnt="6" custScaleX="116665" custScaleY="102784"/>
      <dgm:spPr/>
      <dgm:t>
        <a:bodyPr/>
        <a:lstStyle/>
        <a:p>
          <a:endParaRPr lang="uk-UA"/>
        </a:p>
      </dgm:t>
    </dgm:pt>
    <dgm:pt modelId="{9404DA16-75E3-4FEF-9BF9-86D63E7F27B5}" type="pres">
      <dgm:prSet presAssocID="{A92E7BE2-759A-40C7-8FF3-495530F50B29}" presName="connectorText" presStyleLbl="sibTrans2D1" presStyleIdx="5" presStyleCnt="6"/>
      <dgm:spPr/>
      <dgm:t>
        <a:bodyPr/>
        <a:lstStyle/>
        <a:p>
          <a:endParaRPr lang="uk-UA"/>
        </a:p>
      </dgm:t>
    </dgm:pt>
    <dgm:pt modelId="{068CC53B-789D-4058-A84C-5037C533786A}" type="pres">
      <dgm:prSet presAssocID="{BF4388A5-9DCB-4064-BC12-2EBC0C559810}" presName="node" presStyleLbl="node1" presStyleIdx="5" presStyleCnt="6" custScaleX="160076" custScaleY="136888" custRadScaleRad="98639" custRadScaleInc="4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521F9B0-002F-4B91-BC35-F6480DE91787}" type="presOf" srcId="{07C196EB-E283-4A49-BDB5-DC5F208B539B}" destId="{4502D410-CCF8-47A8-8FC5-97C0954264A8}" srcOrd="0" destOrd="0" presId="urn:microsoft.com/office/officeart/2005/8/layout/radial5"/>
    <dgm:cxn modelId="{50D96DCB-581B-48E5-BD46-8DB7CE71C768}" type="presOf" srcId="{BF4388A5-9DCB-4064-BC12-2EBC0C559810}" destId="{068CC53B-789D-4058-A84C-5037C533786A}" srcOrd="0" destOrd="0" presId="urn:microsoft.com/office/officeart/2005/8/layout/radial5"/>
    <dgm:cxn modelId="{93E507AC-583D-4811-9ECA-8F7AD08510D8}" type="presOf" srcId="{071E1DC6-6018-4197-9DFF-37850A1F6200}" destId="{B8496DCF-23C5-45DE-9242-C02C3A93275A}" srcOrd="1" destOrd="0" presId="urn:microsoft.com/office/officeart/2005/8/layout/radial5"/>
    <dgm:cxn modelId="{5C5F965C-AE27-42AC-B821-F83F39F85A62}" srcId="{E3CEF4DE-19AA-462B-9DEC-E561EA316BD1}" destId="{51E7412D-4E8A-4126-9606-F97B6A3FF80A}" srcOrd="0" destOrd="0" parTransId="{DE3CE21B-8344-482F-B711-0E74A07256D0}" sibTransId="{3B72053F-A04C-45FB-8B4A-EFED43A0A516}"/>
    <dgm:cxn modelId="{4DA3FE0F-E3F4-4CCC-98CA-87C8EE1E8C2A}" srcId="{07C196EB-E283-4A49-BDB5-DC5F208B539B}" destId="{E3CEF4DE-19AA-462B-9DEC-E561EA316BD1}" srcOrd="0" destOrd="0" parTransId="{E020A04B-50F5-47A5-9B50-8205D7927899}" sibTransId="{86D0B6DC-4078-4C9E-8E01-EB758E0DAFA6}"/>
    <dgm:cxn modelId="{BF6EC3AF-5D7A-43A7-B98B-3A9A424FBC69}" type="presOf" srcId="{3941203C-A921-4491-A6D5-58AA3F5C7587}" destId="{A41254F0-B95D-45F6-B786-C9522F35B027}" srcOrd="1" destOrd="0" presId="urn:microsoft.com/office/officeart/2005/8/layout/radial5"/>
    <dgm:cxn modelId="{CC85AE1B-8E71-49D3-9FBD-C77B47C8EC92}" type="presOf" srcId="{6879A7DC-257B-434D-90C0-904D511C6D15}" destId="{D87AFDB1-1CA4-4987-8264-7184875FBBDD}" srcOrd="1" destOrd="0" presId="urn:microsoft.com/office/officeart/2005/8/layout/radial5"/>
    <dgm:cxn modelId="{C8EAE769-3F43-4DB3-8BAB-59F6B962430B}" type="presOf" srcId="{B98C098D-157C-440B-91E0-18D283BF3716}" destId="{6C8EE17E-E2F5-4C18-A266-BCDCEA8D5D70}" srcOrd="0" destOrd="0" presId="urn:microsoft.com/office/officeart/2005/8/layout/radial5"/>
    <dgm:cxn modelId="{62A83807-BC5F-4818-9D4F-35F694437DE2}" srcId="{E3CEF4DE-19AA-462B-9DEC-E561EA316BD1}" destId="{B9DE3207-9D3C-475A-AF9C-9A89C0E252F7}" srcOrd="3" destOrd="0" parTransId="{3498BB36-3DAC-46D0-9EC5-1315761306E6}" sibTransId="{533F5DCE-4CCC-44C7-B1E1-4415ABBA3F3D}"/>
    <dgm:cxn modelId="{940CFF9C-7BA1-4C62-A548-18E7D756B0CC}" type="presOf" srcId="{6879A7DC-257B-434D-90C0-904D511C6D15}" destId="{F5D80085-1FF3-4A32-9D27-FC3FE50812B5}" srcOrd="0" destOrd="0" presId="urn:microsoft.com/office/officeart/2005/8/layout/radial5"/>
    <dgm:cxn modelId="{91EECEE2-6E21-4E76-BB43-6BF43AC89069}" type="presOf" srcId="{3941203C-A921-4491-A6D5-58AA3F5C7587}" destId="{0C899CBF-644B-421C-8891-8C0592E0BFD7}" srcOrd="0" destOrd="0" presId="urn:microsoft.com/office/officeart/2005/8/layout/radial5"/>
    <dgm:cxn modelId="{ED8BA215-7B6D-45A9-B9C8-35E5EA64F5E1}" type="presOf" srcId="{B9DE3207-9D3C-475A-AF9C-9A89C0E252F7}" destId="{0ACBFD9E-7B8C-49B3-98E9-44FF00CE9210}" srcOrd="0" destOrd="0" presId="urn:microsoft.com/office/officeart/2005/8/layout/radial5"/>
    <dgm:cxn modelId="{57ADB1E3-1C9A-416F-8818-E2DD61B093E0}" type="presOf" srcId="{51E7412D-4E8A-4126-9606-F97B6A3FF80A}" destId="{F58F02A2-5AB3-4F5B-ADC0-62599766444F}" srcOrd="0" destOrd="0" presId="urn:microsoft.com/office/officeart/2005/8/layout/radial5"/>
    <dgm:cxn modelId="{A86DD386-BD17-4B3D-AC0C-A753DAFD2757}" type="presOf" srcId="{DCC7D3DD-8714-4564-A4C6-ECECEE193B0A}" destId="{AA7FBE0C-0725-422C-875C-61CC4A17D930}" srcOrd="0" destOrd="0" presId="urn:microsoft.com/office/officeart/2005/8/layout/radial5"/>
    <dgm:cxn modelId="{2B335516-05CD-44BB-99F5-3266C18857E8}" type="presOf" srcId="{E3CEF4DE-19AA-462B-9DEC-E561EA316BD1}" destId="{3B58B3EA-2AEC-44A3-AA8E-ED5CA76E7042}" srcOrd="0" destOrd="0" presId="urn:microsoft.com/office/officeart/2005/8/layout/radial5"/>
    <dgm:cxn modelId="{701D8FAD-5910-4C14-8EB4-6D651881F2C2}" type="presOf" srcId="{A92E7BE2-759A-40C7-8FF3-495530F50B29}" destId="{9404DA16-75E3-4FEF-9BF9-86D63E7F27B5}" srcOrd="1" destOrd="0" presId="urn:microsoft.com/office/officeart/2005/8/layout/radial5"/>
    <dgm:cxn modelId="{BB0ED1A5-CBB8-446D-80AC-99AF99D24B7F}" type="presOf" srcId="{3498BB36-3DAC-46D0-9EC5-1315761306E6}" destId="{E2991C1F-F237-48A5-A317-87CA830CCBA0}" srcOrd="1" destOrd="0" presId="urn:microsoft.com/office/officeart/2005/8/layout/radial5"/>
    <dgm:cxn modelId="{480C8514-C4DA-4567-A45E-749BC671235E}" type="presOf" srcId="{A92E7BE2-759A-40C7-8FF3-495530F50B29}" destId="{5E7439E8-8213-4481-9D93-5D2F110681C6}" srcOrd="0" destOrd="0" presId="urn:microsoft.com/office/officeart/2005/8/layout/radial5"/>
    <dgm:cxn modelId="{88152C61-5E9F-40FA-A12D-899892B838CD}" srcId="{E3CEF4DE-19AA-462B-9DEC-E561EA316BD1}" destId="{B98C098D-157C-440B-91E0-18D283BF3716}" srcOrd="4" destOrd="0" parTransId="{6879A7DC-257B-434D-90C0-904D511C6D15}" sibTransId="{A19065D6-3596-4F76-8310-70F7020D51B8}"/>
    <dgm:cxn modelId="{AAE13641-2D0D-4025-980F-867062E6BC98}" type="presOf" srcId="{3498BB36-3DAC-46D0-9EC5-1315761306E6}" destId="{576BFD67-4BEE-4A39-ADB7-57FB554E10B2}" srcOrd="0" destOrd="0" presId="urn:microsoft.com/office/officeart/2005/8/layout/radial5"/>
    <dgm:cxn modelId="{ADA0F93A-AF47-434E-82F2-F00DADBF3E5F}" type="presOf" srcId="{071E1DC6-6018-4197-9DFF-37850A1F6200}" destId="{E81D04AB-1A23-4227-9164-51078553F7A4}" srcOrd="0" destOrd="0" presId="urn:microsoft.com/office/officeart/2005/8/layout/radial5"/>
    <dgm:cxn modelId="{9D08149B-1D38-43A2-8E46-D9C4F433EF8E}" srcId="{E3CEF4DE-19AA-462B-9DEC-E561EA316BD1}" destId="{DCC7D3DD-8714-4564-A4C6-ECECEE193B0A}" srcOrd="2" destOrd="0" parTransId="{071E1DC6-6018-4197-9DFF-37850A1F6200}" sibTransId="{5894ADE1-B8F5-418B-A0B5-36795C697858}"/>
    <dgm:cxn modelId="{CD38EDBB-1752-405C-A0FB-AC281157BA5F}" type="presOf" srcId="{DE3CE21B-8344-482F-B711-0E74A07256D0}" destId="{0AB812E2-C534-4452-838C-2ABE8DCD424B}" srcOrd="0" destOrd="0" presId="urn:microsoft.com/office/officeart/2005/8/layout/radial5"/>
    <dgm:cxn modelId="{8FAC3F96-B25C-4A39-8159-AC03C85DD84D}" srcId="{E3CEF4DE-19AA-462B-9DEC-E561EA316BD1}" destId="{4F8AB151-388E-4EE7-A0D4-DF27A52C705B}" srcOrd="1" destOrd="0" parTransId="{3941203C-A921-4491-A6D5-58AA3F5C7587}" sibTransId="{5242AF5E-9C97-4B7C-AABB-CAB1458C9295}"/>
    <dgm:cxn modelId="{43CC566F-FABF-4458-9BB6-566315B3C114}" type="presOf" srcId="{DE3CE21B-8344-482F-B711-0E74A07256D0}" destId="{378999BA-3ED4-465F-BC43-62A70356B103}" srcOrd="1" destOrd="0" presId="urn:microsoft.com/office/officeart/2005/8/layout/radial5"/>
    <dgm:cxn modelId="{43F96991-A1E9-4F20-B0BB-F218B8562735}" srcId="{E3CEF4DE-19AA-462B-9DEC-E561EA316BD1}" destId="{BF4388A5-9DCB-4064-BC12-2EBC0C559810}" srcOrd="5" destOrd="0" parTransId="{A92E7BE2-759A-40C7-8FF3-495530F50B29}" sibTransId="{8C9CBDA2-2A99-4094-8CF7-A8103AFC4752}"/>
    <dgm:cxn modelId="{2B1B21F8-0836-4E8F-8DDD-ABD996D146CD}" type="presOf" srcId="{4F8AB151-388E-4EE7-A0D4-DF27A52C705B}" destId="{E36FEB53-D5E4-4F9B-A306-0893B0BCD75C}" srcOrd="0" destOrd="0" presId="urn:microsoft.com/office/officeart/2005/8/layout/radial5"/>
    <dgm:cxn modelId="{62FBDDB2-8085-46BA-8074-20E20CAC1F4D}" type="presParOf" srcId="{4502D410-CCF8-47A8-8FC5-97C0954264A8}" destId="{3B58B3EA-2AEC-44A3-AA8E-ED5CA76E7042}" srcOrd="0" destOrd="0" presId="urn:microsoft.com/office/officeart/2005/8/layout/radial5"/>
    <dgm:cxn modelId="{F83528FF-43EA-4369-878D-A6A131BB662D}" type="presParOf" srcId="{4502D410-CCF8-47A8-8FC5-97C0954264A8}" destId="{0AB812E2-C534-4452-838C-2ABE8DCD424B}" srcOrd="1" destOrd="0" presId="urn:microsoft.com/office/officeart/2005/8/layout/radial5"/>
    <dgm:cxn modelId="{558DF214-740B-4C28-A319-3436E1AED99A}" type="presParOf" srcId="{0AB812E2-C534-4452-838C-2ABE8DCD424B}" destId="{378999BA-3ED4-465F-BC43-62A70356B103}" srcOrd="0" destOrd="0" presId="urn:microsoft.com/office/officeart/2005/8/layout/radial5"/>
    <dgm:cxn modelId="{84E726AE-78D0-4AA2-8D92-948D525EDE09}" type="presParOf" srcId="{4502D410-CCF8-47A8-8FC5-97C0954264A8}" destId="{F58F02A2-5AB3-4F5B-ADC0-62599766444F}" srcOrd="2" destOrd="0" presId="urn:microsoft.com/office/officeart/2005/8/layout/radial5"/>
    <dgm:cxn modelId="{E3E596C5-6FF5-4C62-A5A7-CBFA9A26EB4E}" type="presParOf" srcId="{4502D410-CCF8-47A8-8FC5-97C0954264A8}" destId="{0C899CBF-644B-421C-8891-8C0592E0BFD7}" srcOrd="3" destOrd="0" presId="urn:microsoft.com/office/officeart/2005/8/layout/radial5"/>
    <dgm:cxn modelId="{8AAEA1D0-8D97-4E43-8FDE-C08285DE95EF}" type="presParOf" srcId="{0C899CBF-644B-421C-8891-8C0592E0BFD7}" destId="{A41254F0-B95D-45F6-B786-C9522F35B027}" srcOrd="0" destOrd="0" presId="urn:microsoft.com/office/officeart/2005/8/layout/radial5"/>
    <dgm:cxn modelId="{12E6F1B4-93FD-4A67-8BD9-B2BFD4926177}" type="presParOf" srcId="{4502D410-CCF8-47A8-8FC5-97C0954264A8}" destId="{E36FEB53-D5E4-4F9B-A306-0893B0BCD75C}" srcOrd="4" destOrd="0" presId="urn:microsoft.com/office/officeart/2005/8/layout/radial5"/>
    <dgm:cxn modelId="{C2831F22-9AFE-45B8-80B2-F1B860B93A7E}" type="presParOf" srcId="{4502D410-CCF8-47A8-8FC5-97C0954264A8}" destId="{E81D04AB-1A23-4227-9164-51078553F7A4}" srcOrd="5" destOrd="0" presId="urn:microsoft.com/office/officeart/2005/8/layout/radial5"/>
    <dgm:cxn modelId="{581EB50F-CCA2-4904-B55A-91AC6DFDE816}" type="presParOf" srcId="{E81D04AB-1A23-4227-9164-51078553F7A4}" destId="{B8496DCF-23C5-45DE-9242-C02C3A93275A}" srcOrd="0" destOrd="0" presId="urn:microsoft.com/office/officeart/2005/8/layout/radial5"/>
    <dgm:cxn modelId="{BD9FDE9C-0E6A-4985-85C7-1E5265586867}" type="presParOf" srcId="{4502D410-CCF8-47A8-8FC5-97C0954264A8}" destId="{AA7FBE0C-0725-422C-875C-61CC4A17D930}" srcOrd="6" destOrd="0" presId="urn:microsoft.com/office/officeart/2005/8/layout/radial5"/>
    <dgm:cxn modelId="{40ABAAEB-B21D-401C-B552-BB13F8BF777A}" type="presParOf" srcId="{4502D410-CCF8-47A8-8FC5-97C0954264A8}" destId="{576BFD67-4BEE-4A39-ADB7-57FB554E10B2}" srcOrd="7" destOrd="0" presId="urn:microsoft.com/office/officeart/2005/8/layout/radial5"/>
    <dgm:cxn modelId="{CAC91AC8-535C-44C2-A3B8-E4A074D5948C}" type="presParOf" srcId="{576BFD67-4BEE-4A39-ADB7-57FB554E10B2}" destId="{E2991C1F-F237-48A5-A317-87CA830CCBA0}" srcOrd="0" destOrd="0" presId="urn:microsoft.com/office/officeart/2005/8/layout/radial5"/>
    <dgm:cxn modelId="{08A51402-F3E0-4378-ABD4-EE887DD2E514}" type="presParOf" srcId="{4502D410-CCF8-47A8-8FC5-97C0954264A8}" destId="{0ACBFD9E-7B8C-49B3-98E9-44FF00CE9210}" srcOrd="8" destOrd="0" presId="urn:microsoft.com/office/officeart/2005/8/layout/radial5"/>
    <dgm:cxn modelId="{76BEA7D3-8788-4A71-9B38-5EF7ADA98D22}" type="presParOf" srcId="{4502D410-CCF8-47A8-8FC5-97C0954264A8}" destId="{F5D80085-1FF3-4A32-9D27-FC3FE50812B5}" srcOrd="9" destOrd="0" presId="urn:microsoft.com/office/officeart/2005/8/layout/radial5"/>
    <dgm:cxn modelId="{05BD1DB7-7CE7-4AE1-BEA3-08BEA3FABD46}" type="presParOf" srcId="{F5D80085-1FF3-4A32-9D27-FC3FE50812B5}" destId="{D87AFDB1-1CA4-4987-8264-7184875FBBDD}" srcOrd="0" destOrd="0" presId="urn:microsoft.com/office/officeart/2005/8/layout/radial5"/>
    <dgm:cxn modelId="{7825A739-102B-4BD7-96C6-08E372A6B91B}" type="presParOf" srcId="{4502D410-CCF8-47A8-8FC5-97C0954264A8}" destId="{6C8EE17E-E2F5-4C18-A266-BCDCEA8D5D70}" srcOrd="10" destOrd="0" presId="urn:microsoft.com/office/officeart/2005/8/layout/radial5"/>
    <dgm:cxn modelId="{3B67786F-6A64-47AB-A911-65A0E8032B4E}" type="presParOf" srcId="{4502D410-CCF8-47A8-8FC5-97C0954264A8}" destId="{5E7439E8-8213-4481-9D93-5D2F110681C6}" srcOrd="11" destOrd="0" presId="urn:microsoft.com/office/officeart/2005/8/layout/radial5"/>
    <dgm:cxn modelId="{3F89C264-2EC7-4D23-8599-8FD09D4BC463}" type="presParOf" srcId="{5E7439E8-8213-4481-9D93-5D2F110681C6}" destId="{9404DA16-75E3-4FEF-9BF9-86D63E7F27B5}" srcOrd="0" destOrd="0" presId="urn:microsoft.com/office/officeart/2005/8/layout/radial5"/>
    <dgm:cxn modelId="{4CDEAC2B-E3EF-4613-97BC-DE87F9F7A517}" type="presParOf" srcId="{4502D410-CCF8-47A8-8FC5-97C0954264A8}" destId="{068CC53B-789D-4058-A84C-5037C533786A}" srcOrd="12" destOrd="0" presId="urn:microsoft.com/office/officeart/2005/8/layout/radial5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0D15466-53F7-4784-8C56-79F4FC7D4C18}" type="datetimeFigureOut">
              <a:rPr lang="uk-UA"/>
              <a:pPr>
                <a:defRPr/>
              </a:pPr>
              <a:t>10.02.2012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DC67EC0-8ABA-4AAC-8719-AD393814E44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8916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B29D01-9934-47F9-8D9C-504DDBCB6E9B}" type="slidenum">
              <a:rPr lang="uk-UA" smtClean="0"/>
              <a:pPr/>
              <a:t>4</a:t>
            </a:fld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39940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3510F8-2C22-4EFC-92CF-E2BB82B42E9A}" type="slidenum">
              <a:rPr lang="uk-UA" smtClean="0"/>
              <a:pPr/>
              <a:t>24</a:t>
            </a:fld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2289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90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BC76D-7DEE-4941-A694-85C2D7DB9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2CDCC-E8DD-4FDD-905F-C9CBEF17D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89E7-155B-4F00-BBBB-0C83ECE18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5EEF3-0323-4BF8-9180-B711755C6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72135-E922-4ACE-85CE-20685AAE8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EAC56-381C-4055-BBBC-33C98A6C8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F95BB-7CC3-44A1-87A8-69EA984B8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848E1-C9CD-42C4-B45A-F2570C94C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72231-8F37-46EC-889A-84E240E8B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1685D-B8E5-4B6F-BBE7-31617B0FF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5E2E7-796A-4530-9AE5-7B9D88526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ndAc>
      <p:stSnd>
        <p:snd r:embed="rId1" name="typ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8764669-D6A8-42C9-A5D5-DF83253A4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2186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uk-UA" sz="2400">
                <a:latin typeface="Times New Roman" pitchFamily="18" charset="0"/>
              </a:endParaRPr>
            </a:p>
          </p:txBody>
        </p:sp>
        <p:sp>
          <p:nvSpPr>
            <p:cNvPr id="12186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 sz="2400">
                <a:latin typeface="Times New Roman" pitchFamily="18" charset="0"/>
              </a:endParaRPr>
            </a:p>
          </p:txBody>
        </p:sp>
        <p:sp>
          <p:nvSpPr>
            <p:cNvPr id="12186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 sz="1800">
                <a:solidFill>
                  <a:schemeClr val="hlink"/>
                </a:solidFill>
              </a:endParaRPr>
            </a:p>
          </p:txBody>
        </p:sp>
        <p:sp>
          <p:nvSpPr>
            <p:cNvPr id="12186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 sz="1800">
                <a:solidFill>
                  <a:schemeClr val="hlink"/>
                </a:solidFill>
              </a:endParaRPr>
            </a:p>
          </p:txBody>
        </p:sp>
        <p:sp>
          <p:nvSpPr>
            <p:cNvPr id="12186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 sz="1800">
                <a:solidFill>
                  <a:schemeClr val="accent2"/>
                </a:solidFill>
              </a:endParaRPr>
            </a:p>
          </p:txBody>
        </p:sp>
        <p:sp>
          <p:nvSpPr>
            <p:cNvPr id="12186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 sz="1800">
                <a:solidFill>
                  <a:schemeClr val="hlink"/>
                </a:solidFill>
              </a:endParaRPr>
            </a:p>
          </p:txBody>
        </p:sp>
        <p:sp>
          <p:nvSpPr>
            <p:cNvPr id="12186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 sz="2400">
                <a:latin typeface="Times New Roman" pitchFamily="18" charset="0"/>
              </a:endParaRPr>
            </a:p>
          </p:txBody>
        </p:sp>
        <p:sp>
          <p:nvSpPr>
            <p:cNvPr id="12186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 sz="1800">
                <a:solidFill>
                  <a:schemeClr val="accent2"/>
                </a:solidFill>
              </a:endParaRPr>
            </a:p>
          </p:txBody>
        </p:sp>
        <p:sp>
          <p:nvSpPr>
            <p:cNvPr id="12186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7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ransition>
    <p:sndAc>
      <p:stSnd>
        <p:snd r:embed="rId13" name="typ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es.net.ua/security.htm" TargetMode="External"/><Relationship Id="rId13" Type="http://schemas.openxmlformats.org/officeDocument/2006/relationships/hyperlink" Target="http://my.ukrweb.info/node/117" TargetMode="External"/><Relationship Id="rId3" Type="http://schemas.openxmlformats.org/officeDocument/2006/relationships/audio" Target="../media/audio1.wav"/><Relationship Id="rId7" Type="http://schemas.openxmlformats.org/officeDocument/2006/relationships/hyperlink" Target="http://www.microsoft.com/Ukraine/AtHome/Security/Children/kidsafetyfaq.mspx" TargetMode="External"/><Relationship Id="rId12" Type="http://schemas.openxmlformats.org/officeDocument/2006/relationships/hyperlink" Target="http://content-filtering.ru/index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soft.com/Ukraine/AtHome/Security/Children/default.mspx" TargetMode="External"/><Relationship Id="rId11" Type="http://schemas.openxmlformats.org/officeDocument/2006/relationships/hyperlink" Target="http://webcollection.narod.ru/banner/fontface.html" TargetMode="External"/><Relationship Id="rId5" Type="http://schemas.openxmlformats.org/officeDocument/2006/relationships/hyperlink" Target="http://www.uatur.com/html/oit/html/lesson11.htm" TargetMode="External"/><Relationship Id="rId10" Type="http://schemas.openxmlformats.org/officeDocument/2006/relationships/hyperlink" Target="http://www.protected.kiev.ua/" TargetMode="External"/><Relationship Id="rId4" Type="http://schemas.openxmlformats.org/officeDocument/2006/relationships/hyperlink" Target="http://open.ukrtelecom.ua/safety/" TargetMode="External"/><Relationship Id="rId9" Type="http://schemas.openxmlformats.org/officeDocument/2006/relationships/hyperlink" Target="http://www.iptelecom.ua/ukr/support/support_security.html" TargetMode="External"/><Relationship Id="rId1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1844675"/>
            <a:ext cx="6019800" cy="22098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Безпека в Інтернеті</a:t>
            </a:r>
            <a:endParaRPr lang="ru-RU" dirty="0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4938" y="4643438"/>
            <a:ext cx="3419475" cy="16430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uk-UA" sz="1800" b="1" dirty="0" smtClean="0"/>
          </a:p>
        </p:txBody>
      </p:sp>
      <p:pic>
        <p:nvPicPr>
          <p:cNvPr id="3077" name="Picture 5" descr="golov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000500"/>
            <a:ext cx="3349625" cy="2428875"/>
          </a:xfrm>
          <a:prstGeom prst="rect">
            <a:avLst/>
          </a:prstGeom>
          <a:ln w="1270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142852"/>
            <a:ext cx="2286015" cy="1547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341438"/>
            <a:ext cx="8474075" cy="1223962"/>
          </a:xfrm>
          <a:gradFill rotWithShape="1">
            <a:gsLst>
              <a:gs pos="0">
                <a:srgbClr val="FF33CC">
                  <a:gamma/>
                  <a:tint val="0"/>
                  <a:invGamma/>
                </a:srgbClr>
              </a:gs>
              <a:gs pos="50000">
                <a:srgbClr val="FF33CC"/>
              </a:gs>
              <a:gs pos="100000">
                <a:srgbClr val="FF33CC">
                  <a:gamma/>
                  <a:tint val="0"/>
                  <a:invGamma/>
                </a:srgbClr>
              </a:gs>
            </a:gsLst>
            <a:lin ang="0" scaled="1"/>
          </a:gradFill>
          <a:ln>
            <a:solidFill>
              <a:schemeClr val="accent2"/>
            </a:solidFill>
          </a:ln>
        </p:spPr>
        <p:txBody>
          <a:bodyPr/>
          <a:lstStyle/>
          <a:p>
            <a:pPr marL="3600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dirty="0" smtClean="0"/>
              <a:t>Існує багато засобів, </a:t>
            </a:r>
            <a:r>
              <a:rPr lang="uk-UA" sz="2000" dirty="0" smtClean="0"/>
              <a:t>що застосовуються для спостереження за вами. </a:t>
            </a:r>
            <a:endParaRPr lang="uk-UA" sz="2000" dirty="0" smtClean="0"/>
          </a:p>
          <a:p>
            <a:pPr marL="3600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dirty="0" smtClean="0"/>
              <a:t>Це програмне </a:t>
            </a:r>
            <a:r>
              <a:rPr lang="uk-UA" sz="2000" dirty="0" smtClean="0"/>
              <a:t>забезпечення, яке зазвичай називають </a:t>
            </a:r>
            <a:r>
              <a:rPr lang="uk-UA" sz="2000" i="1" dirty="0" err="1" smtClean="0"/>
              <a:t>adware</a:t>
            </a:r>
            <a:r>
              <a:rPr lang="uk-UA" sz="2000" i="1" dirty="0" smtClean="0"/>
              <a:t> та </a:t>
            </a:r>
            <a:r>
              <a:rPr lang="uk-UA" sz="2000" i="1" dirty="0" err="1" smtClean="0"/>
              <a:t>spyware</a:t>
            </a:r>
            <a:r>
              <a:rPr lang="uk-UA" sz="2000" i="1" dirty="0" smtClean="0"/>
              <a:t>, шпигунські програми, </a:t>
            </a:r>
            <a:r>
              <a:rPr lang="uk-UA" sz="2000" i="1" dirty="0" smtClean="0"/>
              <a:t>програми</a:t>
            </a:r>
            <a:r>
              <a:rPr lang="uk-UA" sz="2000" i="1" dirty="0" smtClean="0"/>
              <a:t> для батьківського контролю, </a:t>
            </a:r>
            <a:r>
              <a:rPr lang="uk-UA" sz="2000" i="1" dirty="0" err="1" smtClean="0"/>
              <a:t>блокуючі</a:t>
            </a:r>
            <a:r>
              <a:rPr lang="uk-UA" sz="2000" i="1" dirty="0" smtClean="0"/>
              <a:t> </a:t>
            </a:r>
            <a:r>
              <a:rPr lang="uk-UA" sz="2000" i="1" dirty="0" smtClean="0"/>
              <a:t>програми</a:t>
            </a:r>
            <a:r>
              <a:rPr lang="uk-UA" sz="2000" dirty="0" smtClean="0"/>
              <a:t> </a:t>
            </a:r>
            <a:r>
              <a:rPr lang="uk-UA" sz="2000" dirty="0" smtClean="0"/>
              <a:t>тощо </a:t>
            </a:r>
            <a:endParaRPr lang="uk-UA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</p:txBody>
      </p:sp>
      <p:pic>
        <p:nvPicPr>
          <p:cNvPr id="19460" name="Picture 10" descr="http://www.adware-busters.com/images/sp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2928938"/>
            <a:ext cx="22479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6" descr="http://www.upweek.ru/images/2008/343/soft_343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786063"/>
            <a:ext cx="3143250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12"/>
          <p:cNvSpPr txBox="1">
            <a:spLocks noChangeArrowheads="1"/>
          </p:cNvSpPr>
          <p:nvPr/>
        </p:nvSpPr>
        <p:spPr bwMode="auto">
          <a:xfrm>
            <a:off x="4716463" y="6381750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sz="180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084888" y="2636838"/>
            <a:ext cx="2643187" cy="2722562"/>
            <a:chOff x="2744" y="2128"/>
            <a:chExt cx="2359" cy="2195"/>
          </a:xfrm>
        </p:grpSpPr>
        <p:pic>
          <p:nvPicPr>
            <p:cNvPr id="22537" name="Picture 12" descr="http://soft-warezportal.ru/uploads/posts/2009-01/1232553660_1231587745_pic_id228334.jpe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44" y="2128"/>
              <a:ext cx="2359" cy="2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8" name="Text Box 14"/>
            <p:cNvSpPr txBox="1">
              <a:spLocks noChangeArrowheads="1"/>
            </p:cNvSpPr>
            <p:nvPr/>
          </p:nvSpPr>
          <p:spPr bwMode="auto">
            <a:xfrm>
              <a:off x="2971" y="3880"/>
              <a:ext cx="1952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 b="1" i="1">
                  <a:solidFill>
                    <a:schemeClr val="bg2"/>
                  </a:solidFill>
                </a:rPr>
                <a:t>Программа-шпион для прослушки мобильных телефонов</a:t>
              </a:r>
              <a:endParaRPr lang="uk-UA" sz="1000" b="1" i="1">
                <a:solidFill>
                  <a:schemeClr val="bg2"/>
                </a:solidFill>
              </a:endParaRPr>
            </a:p>
          </p:txBody>
        </p:sp>
      </p:grpSp>
      <p:sp>
        <p:nvSpPr>
          <p:cNvPr id="19464" name="Text Box 18"/>
          <p:cNvSpPr txBox="1">
            <a:spLocks noChangeArrowheads="1"/>
          </p:cNvSpPr>
          <p:nvPr/>
        </p:nvSpPr>
        <p:spPr bwMode="auto">
          <a:xfrm>
            <a:off x="357188" y="5445125"/>
            <a:ext cx="8429625" cy="977900"/>
          </a:xfrm>
          <a:prstGeom prst="rect">
            <a:avLst/>
          </a:prstGeom>
          <a:gradFill rotWithShape="1">
            <a:gsLst>
              <a:gs pos="0">
                <a:srgbClr val="FF3399"/>
              </a:gs>
              <a:gs pos="100000">
                <a:srgbClr val="FFE8F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800" dirty="0"/>
              <a:t>Ц</a:t>
            </a:r>
            <a:r>
              <a:rPr lang="uk-UA" sz="1800" dirty="0"/>
              <a:t>і програми можуть відстежувати ваші звички стосовно мандрування Інтернетом, надсилати комусь дані без вашого дозволу, змінювати адресу домашньої сторінки вашого браузера і навіть змінювати системні файли комп’ютера.</a:t>
            </a:r>
            <a:endParaRPr lang="ru-RU" sz="1800" dirty="0"/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285750" y="428625"/>
            <a:ext cx="8572500" cy="857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058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Хто за мною спостерігає?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/>
      <p:bldP spid="194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43063"/>
            <a:ext cx="5715000" cy="4591050"/>
          </a:xfrm>
          <a:gradFill rotWithShape="1">
            <a:gsLst>
              <a:gs pos="0">
                <a:srgbClr val="FFFFFF"/>
              </a:gs>
              <a:gs pos="50000">
                <a:srgbClr val="CC66FF"/>
              </a:gs>
              <a:gs pos="100000">
                <a:srgbClr val="FFFFFF"/>
              </a:gs>
            </a:gsLst>
            <a:lin ang="18900000" scaled="1"/>
          </a:gradFill>
          <a:ln>
            <a:solidFill>
              <a:schemeClr val="accent2"/>
            </a:solidFill>
          </a:ln>
        </p:spPr>
        <p:txBody>
          <a:bodyPr/>
          <a:lstStyle/>
          <a:p>
            <a:pPr marL="179388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	</a:t>
            </a:r>
          </a:p>
          <a:p>
            <a:pPr marL="179388" indent="0" eaLnBrk="1" hangingPunct="1">
              <a:buFont typeface="Wingdings" pitchFamily="2" charset="2"/>
              <a:buNone/>
            </a:pPr>
            <a:r>
              <a:rPr lang="en-US" sz="2000" b="1" i="1" dirty="0" smtClean="0"/>
              <a:t>A</a:t>
            </a:r>
            <a:r>
              <a:rPr lang="uk-UA" sz="2000" b="1" i="1" dirty="0" err="1" smtClean="0"/>
              <a:t>dware</a:t>
            </a:r>
            <a:r>
              <a:rPr lang="uk-UA" sz="2000" dirty="0" smtClean="0"/>
              <a:t> </a:t>
            </a:r>
            <a:r>
              <a:rPr lang="en-US" sz="2000" dirty="0" smtClean="0"/>
              <a:t>-</a:t>
            </a:r>
            <a:r>
              <a:rPr lang="uk-UA" sz="2000" dirty="0" smtClean="0"/>
              <a:t> </a:t>
            </a:r>
            <a:r>
              <a:rPr lang="uk-UA" sz="2000" dirty="0" smtClean="0"/>
              <a:t>програми</a:t>
            </a:r>
            <a:r>
              <a:rPr lang="uk-UA" sz="2000" dirty="0" smtClean="0"/>
              <a:t>, які під час своєї роботи виводять на екран рекламні стрічки </a:t>
            </a:r>
            <a:r>
              <a:rPr lang="uk-UA" sz="2000" dirty="0" smtClean="0"/>
              <a:t>- </a:t>
            </a:r>
            <a:r>
              <a:rPr lang="uk-UA" sz="2000" dirty="0" smtClean="0"/>
              <a:t>банери. </a:t>
            </a:r>
            <a:r>
              <a:rPr lang="uk-UA" sz="2000" dirty="0" smtClean="0"/>
              <a:t>Вони сповільнюють </a:t>
            </a:r>
            <a:r>
              <a:rPr lang="uk-UA" sz="2000" dirty="0" smtClean="0"/>
              <a:t>роботу вашої системи.</a:t>
            </a:r>
          </a:p>
          <a:p>
            <a:pPr marL="179388" indent="0" eaLnBrk="1" hangingPunct="1">
              <a:buFont typeface="Wingdings" pitchFamily="2" charset="2"/>
              <a:buNone/>
            </a:pPr>
            <a:r>
              <a:rPr lang="uk-UA" sz="2000" dirty="0" smtClean="0"/>
              <a:t>Програми типу </a:t>
            </a:r>
            <a:r>
              <a:rPr lang="uk-UA" sz="2000" b="1" dirty="0" err="1" smtClean="0"/>
              <a:t>spyware</a:t>
            </a:r>
            <a:r>
              <a:rPr lang="uk-UA" sz="2000" dirty="0" smtClean="0"/>
              <a:t> без вашого дозволу надсилають комусь інформацію про те, що ви робите в </a:t>
            </a:r>
            <a:r>
              <a:rPr lang="uk-UA" sz="2000" dirty="0" smtClean="0"/>
              <a:t>Інтернеті, сповільнюють </a:t>
            </a:r>
            <a:r>
              <a:rPr lang="uk-UA" sz="2000" dirty="0" smtClean="0"/>
              <a:t>роботу </a:t>
            </a:r>
            <a:r>
              <a:rPr lang="uk-UA" sz="2000" dirty="0" smtClean="0"/>
              <a:t>системи, призводять </a:t>
            </a:r>
            <a:r>
              <a:rPr lang="uk-UA" sz="2000" dirty="0" smtClean="0"/>
              <a:t>до її збоїв. </a:t>
            </a:r>
            <a:endParaRPr lang="en-US" sz="2000" dirty="0" smtClean="0"/>
          </a:p>
          <a:p>
            <a:pPr marL="179388" indent="0" eaLnBrk="1" hangingPunct="1">
              <a:buFont typeface="Wingdings" pitchFamily="2" charset="2"/>
              <a:buNone/>
            </a:pPr>
            <a:endParaRPr lang="uk-UA" sz="2000" b="1" dirty="0" smtClean="0"/>
          </a:p>
          <a:p>
            <a:pPr marL="179388" indent="0" eaLnBrk="1" hangingPunct="1">
              <a:buFont typeface="Wingdings" pitchFamily="2" charset="2"/>
              <a:buNone/>
            </a:pPr>
            <a:r>
              <a:rPr lang="uk-UA" sz="2000" b="1" dirty="0" smtClean="0"/>
              <a:t>Програми для блокування </a:t>
            </a:r>
            <a:r>
              <a:rPr lang="uk-UA" sz="2000" dirty="0" smtClean="0"/>
              <a:t>програмного забезпечення типу </a:t>
            </a:r>
            <a:r>
              <a:rPr lang="uk-UA" sz="2000" dirty="0" err="1" smtClean="0"/>
              <a:t>adware</a:t>
            </a:r>
            <a:r>
              <a:rPr lang="uk-UA" sz="2000" dirty="0" smtClean="0"/>
              <a:t> і </a:t>
            </a:r>
            <a:r>
              <a:rPr lang="uk-UA" sz="2000" dirty="0" err="1" smtClean="0"/>
              <a:t>spyware</a:t>
            </a:r>
            <a:r>
              <a:rPr lang="uk-UA" sz="2000" dirty="0" smtClean="0"/>
              <a:t>:</a:t>
            </a:r>
            <a:r>
              <a:rPr lang="en-US" sz="2000" dirty="0" smtClean="0"/>
              <a:t> </a:t>
            </a:r>
            <a:r>
              <a:rPr lang="uk-UA" sz="2000" dirty="0" err="1" smtClean="0"/>
              <a:t>Spybot</a:t>
            </a:r>
            <a:r>
              <a:rPr lang="uk-UA" sz="2000" dirty="0" smtClean="0"/>
              <a:t> </a:t>
            </a:r>
            <a:r>
              <a:rPr lang="uk-UA" sz="2000" dirty="0" err="1" smtClean="0"/>
              <a:t>Search</a:t>
            </a:r>
            <a:r>
              <a:rPr lang="uk-UA" sz="2000" dirty="0" smtClean="0"/>
              <a:t> &amp; </a:t>
            </a:r>
            <a:r>
              <a:rPr lang="uk-UA" sz="2000" dirty="0" err="1" smtClean="0"/>
              <a:t>Destroy</a:t>
            </a:r>
            <a:r>
              <a:rPr lang="en-US" sz="2000" dirty="0" smtClean="0"/>
              <a:t>, </a:t>
            </a:r>
            <a:r>
              <a:rPr lang="uk-UA" sz="2000" dirty="0" err="1" smtClean="0"/>
              <a:t>Lavasoft</a:t>
            </a:r>
            <a:r>
              <a:rPr lang="uk-UA" sz="2000" dirty="0" smtClean="0"/>
              <a:t> </a:t>
            </a:r>
            <a:r>
              <a:rPr lang="uk-UA" sz="2000" dirty="0" err="1" smtClean="0"/>
              <a:t>Adware</a:t>
            </a:r>
            <a:r>
              <a:rPr lang="en-US" sz="2000" dirty="0" smtClean="0"/>
              <a:t>, </a:t>
            </a:r>
            <a:r>
              <a:rPr lang="uk-UA" sz="2000" dirty="0" err="1" smtClean="0"/>
              <a:t>Spyware</a:t>
            </a:r>
            <a:r>
              <a:rPr lang="uk-UA" sz="2000" dirty="0" smtClean="0"/>
              <a:t> </a:t>
            </a:r>
            <a:r>
              <a:rPr lang="uk-UA" sz="2000" dirty="0" err="1" smtClean="0"/>
              <a:t>Doctor</a:t>
            </a:r>
            <a:r>
              <a:rPr lang="uk-UA" sz="2000" dirty="0" smtClean="0"/>
              <a:t> 2.0</a:t>
            </a:r>
            <a:r>
              <a:rPr lang="en-US" sz="2000" dirty="0" smtClean="0"/>
              <a:t> </a:t>
            </a:r>
            <a:r>
              <a:rPr lang="uk-UA" sz="2000" dirty="0" smtClean="0"/>
              <a:t>та </a:t>
            </a:r>
            <a:r>
              <a:rPr lang="uk-UA" sz="2000" dirty="0" smtClean="0"/>
              <a:t>інші</a:t>
            </a:r>
            <a:endParaRPr lang="ru-RU" sz="2000" dirty="0" smtClean="0"/>
          </a:p>
        </p:txBody>
      </p:sp>
      <p:pic>
        <p:nvPicPr>
          <p:cNvPr id="20484" name="Picture 8" descr="http://www.adware-spyware-removal.com/images/adwaremoni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643182"/>
            <a:ext cx="2862263" cy="29400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357158" y="428604"/>
            <a:ext cx="8358188" cy="857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2941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Adware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spyware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71624"/>
            <a:ext cx="8429625" cy="1142995"/>
          </a:xfrm>
          <a:gradFill rotWithShape="1">
            <a:gsLst>
              <a:gs pos="0">
                <a:srgbClr val="FF66FF"/>
              </a:gs>
              <a:gs pos="100000">
                <a:srgbClr val="FFFFFF"/>
              </a:gs>
            </a:gsLst>
            <a:lin ang="2700000" scaled="1"/>
          </a:gradFill>
          <a:ln>
            <a:solidFill>
              <a:schemeClr val="accent2"/>
            </a:solidFill>
          </a:ln>
        </p:spPr>
        <p:txBody>
          <a:bodyPr/>
          <a:lstStyle/>
          <a:p>
            <a:pPr marL="34925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C</a:t>
            </a:r>
            <a:r>
              <a:rPr lang="uk-UA" sz="2000" dirty="0" smtClean="0"/>
              <a:t>ookie-файли </a:t>
            </a:r>
            <a:r>
              <a:rPr lang="en-US" sz="2000" dirty="0" smtClean="0"/>
              <a:t> - </a:t>
            </a:r>
            <a:r>
              <a:rPr lang="uk-UA" sz="2000" dirty="0" smtClean="0"/>
              <a:t>зовсім не шпигунський засіб, і коли вони застосовуються за призначенням, то значно полегшують ваше перебування в Інтернеті. Це маленькі текстові файли, що містять дані, а не </a:t>
            </a:r>
            <a:r>
              <a:rPr lang="uk-UA" sz="2000" dirty="0" smtClean="0"/>
              <a:t>програми, </a:t>
            </a:r>
            <a:r>
              <a:rPr lang="uk-UA" sz="2000" dirty="0" smtClean="0"/>
              <a:t>і тим більше не </a:t>
            </a:r>
            <a:r>
              <a:rPr lang="uk-UA" sz="2000" dirty="0" smtClean="0"/>
              <a:t>віруси</a:t>
            </a:r>
            <a:endParaRPr lang="uk-UA" sz="2000" dirty="0" smtClean="0"/>
          </a:p>
        </p:txBody>
      </p:sp>
      <p:pic>
        <p:nvPicPr>
          <p:cNvPr id="21508" name="Рисунок 3" descr="4_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24"/>
            <a:ext cx="42672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4786314" y="3286124"/>
            <a:ext cx="3998913" cy="3139321"/>
          </a:xfrm>
          <a:prstGeom prst="rect">
            <a:avLst/>
          </a:prstGeom>
          <a:gradFill rotWithShape="1">
            <a:gsLst>
              <a:gs pos="0">
                <a:srgbClr val="FFF1FB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/>
              <a:t>К</a:t>
            </a:r>
            <a:r>
              <a:rPr lang="uk-UA" sz="1800" dirty="0" err="1"/>
              <a:t>оли</a:t>
            </a:r>
            <a:r>
              <a:rPr lang="uk-UA" sz="1800" dirty="0"/>
              <a:t> ви налаштуєте для себе домашню сторінку сайту, то вона під час відкриття набуватиме бажаного вигляду автоматично. </a:t>
            </a:r>
            <a:r>
              <a:rPr lang="uk-UA" sz="1800" dirty="0" smtClean="0"/>
              <a:t>Сайти</a:t>
            </a:r>
            <a:r>
              <a:rPr lang="uk-UA" sz="1800" dirty="0"/>
              <a:t>, призначені для купівлі товарів через Інтернет, можуть зберігати кошик для покупок у вигляді </a:t>
            </a:r>
            <a:r>
              <a:rPr lang="uk-UA" sz="1800" dirty="0" err="1"/>
              <a:t>cookie</a:t>
            </a:r>
            <a:r>
              <a:rPr lang="uk-UA" sz="1800" dirty="0"/>
              <a:t>. </a:t>
            </a:r>
            <a:r>
              <a:rPr lang="uk-UA" sz="1800" dirty="0" smtClean="0"/>
              <a:t>Прочитати </a:t>
            </a:r>
            <a:r>
              <a:rPr lang="uk-UA" sz="1800" dirty="0"/>
              <a:t>cookie-файл може лише програмне забезпечення сайту, який його створив.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357188" y="500063"/>
            <a:ext cx="8429625" cy="881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2941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Cookie - </a:t>
            </a:r>
            <a:r>
              <a:rPr lang="uk-U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файли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nimBg="1"/>
      <p:bldP spid="215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496" y="1357298"/>
            <a:ext cx="4929188" cy="2214578"/>
          </a:xfrm>
          <a:gradFill rotWithShape="1">
            <a:gsLst>
              <a:gs pos="0">
                <a:srgbClr val="FF33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solidFill>
              <a:schemeClr val="accent2"/>
            </a:solidFill>
          </a:ln>
        </p:spPr>
        <p:txBody>
          <a:bodyPr/>
          <a:lstStyle/>
          <a:p>
            <a:pPr marL="34925" indent="0">
              <a:buFont typeface="Wingdings" pitchFamily="2" charset="2"/>
              <a:buNone/>
            </a:pPr>
            <a:r>
              <a:rPr lang="uk-UA" sz="1800" b="1" dirty="0" smtClean="0"/>
              <a:t>Шпигунські програми </a:t>
            </a:r>
            <a:r>
              <a:rPr lang="uk-UA" sz="1800" dirty="0" smtClean="0"/>
              <a:t>стежать </a:t>
            </a:r>
            <a:r>
              <a:rPr lang="uk-UA" sz="1800" dirty="0" smtClean="0"/>
              <a:t>за вашими діями, аналізують вашу електронну пошту та фіксують адреси відвідуваних вами </a:t>
            </a:r>
            <a:r>
              <a:rPr lang="uk-UA" sz="1800" dirty="0" err="1" smtClean="0"/>
              <a:t>веб-сторінок</a:t>
            </a:r>
            <a:r>
              <a:rPr lang="uk-UA" sz="1800" dirty="0" smtClean="0"/>
              <a:t>. Найбільшими користувачами цих засобів є ФБР (у США), корпорації, які стежать за своїми робітниками, та навчальні заклади, що спостерігають за учнями чи студентами.</a:t>
            </a:r>
          </a:p>
          <a:p>
            <a:pPr marL="34925" indent="0">
              <a:lnSpc>
                <a:spcPct val="80000"/>
              </a:lnSpc>
              <a:buFont typeface="Wingdings" pitchFamily="2" charset="2"/>
              <a:buNone/>
            </a:pPr>
            <a:r>
              <a:rPr lang="uk-UA" sz="1400" dirty="0" smtClean="0"/>
              <a:t>		</a:t>
            </a:r>
            <a:endParaRPr lang="ru-RU" sz="1400" dirty="0" smtClean="0"/>
          </a:p>
        </p:txBody>
      </p:sp>
      <p:pic>
        <p:nvPicPr>
          <p:cNvPr id="22532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0"/>
            <a:ext cx="3214687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увати 7"/>
          <p:cNvGrpSpPr>
            <a:grpSpLocks/>
          </p:cNvGrpSpPr>
          <p:nvPr/>
        </p:nvGrpSpPr>
        <p:grpSpPr bwMode="auto">
          <a:xfrm>
            <a:off x="4714876" y="3857628"/>
            <a:ext cx="4092584" cy="2786060"/>
            <a:chOff x="1476375" y="2309182"/>
            <a:chExt cx="5743978" cy="3483606"/>
          </a:xfrm>
        </p:grpSpPr>
        <p:pic>
          <p:nvPicPr>
            <p:cNvPr id="25607" name="Picture 14" descr="http://pic.ipicture.ru/uploads/081130/3nw3Uj0P5r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76375" y="2309182"/>
              <a:ext cx="5715000" cy="3483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180861" y="2666478"/>
              <a:ext cx="4039492" cy="615736"/>
            </a:xfrm>
            <a:prstGeom prst="rect">
              <a:avLst/>
            </a:prstGeom>
            <a:solidFill>
              <a:schemeClr val="bg1">
                <a:lumMod val="95000"/>
                <a:alpha val="68000"/>
              </a:schemeClr>
            </a:solidFill>
            <a:ln w="15875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8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800" b="1" u="sng" dirty="0">
                  <a:solidFill>
                    <a:schemeClr val="accent1">
                      <a:lumMod val="50000"/>
                    </a:schemeClr>
                  </a:solidFill>
                </a:rPr>
                <a:t>Программа шпион, которая позволяет узнать, что </a:t>
              </a:r>
              <a:r>
                <a:rPr lang="ru-RU" sz="800" b="1" u="sng" dirty="0">
                  <a:solidFill>
                    <a:schemeClr val="accent5">
                      <a:lumMod val="50000"/>
                    </a:schemeClr>
                  </a:solidFill>
                </a:rPr>
                <a:t>другие делают за компьютером в ваше отсутствие.</a:t>
              </a:r>
              <a:endParaRPr lang="uk-UA" sz="800" b="1" u="sng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214282" y="3714752"/>
            <a:ext cx="4214812" cy="280076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33CC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/>
              <a:t>Також існує багато засобів, які утруднюють несанкціоноване отримання персональної інформації. Серед них — </a:t>
            </a:r>
            <a:r>
              <a:rPr lang="uk-UA" b="1" dirty="0"/>
              <a:t>програми батьківського контролю</a:t>
            </a:r>
            <a:r>
              <a:rPr lang="uk-UA" dirty="0"/>
              <a:t>, що є дуже популярними. </a:t>
            </a:r>
            <a:r>
              <a:rPr lang="uk-UA" dirty="0" smtClean="0"/>
              <a:t>Мандруючи мережею, </a:t>
            </a:r>
            <a:r>
              <a:rPr lang="uk-UA" dirty="0"/>
              <a:t>учні у такому разі стикаються з блокуванням у випадках, коли сторінка, яку вони намагаються відкрити, містить слова, розцінені </a:t>
            </a:r>
            <a:r>
              <a:rPr lang="uk-UA" dirty="0" err="1"/>
              <a:t>блокуючою</a:t>
            </a:r>
            <a:r>
              <a:rPr lang="uk-UA" dirty="0"/>
              <a:t> програмою як образливі чи неприйнятні для дитячої або підліткової </a:t>
            </a:r>
            <a:r>
              <a:rPr lang="uk-UA" dirty="0" smtClean="0"/>
              <a:t>аудиторії</a:t>
            </a:r>
            <a:endParaRPr lang="uk-UA" dirty="0"/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428625" y="428625"/>
            <a:ext cx="8358188" cy="7858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2941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Шпигунські програми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nimBg="1"/>
      <p:bldP spid="225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643314"/>
            <a:ext cx="259715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85938"/>
            <a:ext cx="8429625" cy="1928814"/>
          </a:xfrm>
          <a:gradFill rotWithShape="1">
            <a:gsLst>
              <a:gs pos="0">
                <a:srgbClr val="FF66FF"/>
              </a:gs>
              <a:gs pos="50000">
                <a:srgbClr val="FFD1FF"/>
              </a:gs>
              <a:gs pos="100000">
                <a:srgbClr val="FF66FF"/>
              </a:gs>
            </a:gsLst>
            <a:lin ang="5400000" scaled="1"/>
          </a:gradFill>
          <a:ln>
            <a:solidFill>
              <a:schemeClr val="accent2"/>
            </a:solidFill>
          </a:ln>
        </p:spPr>
        <p:txBody>
          <a:bodyPr/>
          <a:lstStyle/>
          <a:p>
            <a:pPr marL="34925" indent="0">
              <a:buFont typeface="Wingdings" pitchFamily="2" charset="2"/>
              <a:buNone/>
            </a:pPr>
            <a:r>
              <a:rPr lang="uk-UA" sz="1800" dirty="0" smtClean="0"/>
              <a:t>Отже, ви мали змогу впевнитись, що є багато людей, які намагаються отримати доступ до чужих комп'ютерів. Проте існують засоби, що утруднюють цей процес або навіть унеможливлюють його. Найпоширеніші з них — брандмауери, а також антивірусне та </a:t>
            </a:r>
            <a:r>
              <a:rPr lang="uk-UA" sz="1800" dirty="0" err="1" smtClean="0"/>
              <a:t>антиспамове</a:t>
            </a:r>
            <a:r>
              <a:rPr lang="uk-UA" sz="1800" dirty="0" smtClean="0"/>
              <a:t> програмне забезпечення. Велике значення має також дотримання користувачами правил безпеки під час роботи в </a:t>
            </a:r>
            <a:r>
              <a:rPr lang="uk-UA" sz="1800" dirty="0" smtClean="0"/>
              <a:t>Інтернеті</a:t>
            </a:r>
            <a:endParaRPr lang="ru-RU" sz="1800" dirty="0" smtClean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929066"/>
            <a:ext cx="3256109" cy="263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357188" y="428625"/>
            <a:ext cx="8496300" cy="10953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2941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 algn="ctr"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 уберегтися від непроханих </a:t>
            </a:r>
          </a:p>
          <a:p>
            <a:pPr lvl="1" algn="ctr"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візитерів?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14500"/>
            <a:ext cx="5357813" cy="1785938"/>
          </a:xfrm>
          <a:gradFill rotWithShape="1">
            <a:gsLst>
              <a:gs pos="0">
                <a:srgbClr val="FF66FF">
                  <a:gamma/>
                  <a:tint val="0"/>
                  <a:invGamma/>
                </a:srgbClr>
              </a:gs>
              <a:gs pos="50000">
                <a:srgbClr val="FF66FF"/>
              </a:gs>
              <a:gs pos="100000">
                <a:srgbClr val="FF66FF">
                  <a:gamma/>
                  <a:tint val="0"/>
                  <a:invGamma/>
                </a:srgbClr>
              </a:gs>
            </a:gsLst>
            <a:lin ang="18900000" scaled="1"/>
          </a:gradFill>
          <a:ln>
            <a:solidFill>
              <a:schemeClr val="accent2"/>
            </a:solidFill>
          </a:ln>
        </p:spPr>
        <p:txBody>
          <a:bodyPr/>
          <a:lstStyle/>
          <a:p>
            <a:pPr marL="3600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800" dirty="0" smtClean="0"/>
              <a:t>Брандмауер -  програмне </a:t>
            </a:r>
            <a:r>
              <a:rPr lang="uk-UA" sz="1800" dirty="0" smtClean="0"/>
              <a:t>та апаратне забезпечення, яке захищає локальну мережу від небезпек. </a:t>
            </a:r>
            <a:r>
              <a:rPr lang="uk-UA" sz="1800" dirty="0" smtClean="0"/>
              <a:t>Він </a:t>
            </a:r>
            <a:r>
              <a:rPr lang="uk-UA" sz="1800" dirty="0" smtClean="0"/>
              <a:t>відстежує й аналізує весь потік пакетів з даними що надходить до нього, і пропускає лише дозволені пакети. Таким чином, небезпечний код з Інтернету не може потрапити до локальної </a:t>
            </a:r>
            <a:r>
              <a:rPr lang="uk-UA" sz="1800" dirty="0" smtClean="0"/>
              <a:t>мережі</a:t>
            </a:r>
            <a:r>
              <a:rPr lang="ru-RU" sz="1800" dirty="0" smtClean="0"/>
              <a:t> </a:t>
            </a:r>
            <a:endParaRPr lang="ru-RU" sz="1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i="1" dirty="0" smtClean="0"/>
          </a:p>
        </p:txBody>
      </p:sp>
      <p:pic>
        <p:nvPicPr>
          <p:cNvPr id="24580" name="Рисунок 3" descr="4.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700213"/>
            <a:ext cx="2771775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3929058" y="4929188"/>
            <a:ext cx="4891092" cy="1568506"/>
          </a:xfrm>
          <a:prstGeom prst="rect">
            <a:avLst/>
          </a:prstGeom>
          <a:gradFill rotWithShape="1">
            <a:gsLst>
              <a:gs pos="0">
                <a:srgbClr val="FF33CC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/>
              <a:t>Корпоративні </a:t>
            </a:r>
            <a:r>
              <a:rPr lang="uk-UA" dirty="0" smtClean="0"/>
              <a:t>брандмауери складаються </a:t>
            </a:r>
            <a:r>
              <a:rPr lang="uk-UA" dirty="0"/>
              <a:t>з </a:t>
            </a:r>
            <a:r>
              <a:rPr lang="uk-UA" dirty="0"/>
              <a:t>апаратного та програмного забезпечення.</a:t>
            </a:r>
          </a:p>
          <a:p>
            <a:pPr>
              <a:lnSpc>
                <a:spcPts val="1920"/>
              </a:lnSpc>
              <a:spcAft>
                <a:spcPts val="0"/>
              </a:spcAft>
            </a:pPr>
            <a:r>
              <a:rPr lang="uk-UA" dirty="0"/>
              <a:t>Для захисту домашніх комп'ютерів використовують так звані персональні брандмауери, які зазвичай </a:t>
            </a:r>
            <a:r>
              <a:rPr lang="uk-UA" dirty="0" smtClean="0"/>
              <a:t>реалізовані у вигляді програм</a:t>
            </a:r>
            <a:r>
              <a:rPr lang="uk-UA" sz="2400" b="1" dirty="0"/>
              <a:t>	</a:t>
            </a:r>
            <a:endParaRPr lang="ru-RU" sz="2000" i="1" dirty="0"/>
          </a:p>
        </p:txBody>
      </p:sp>
      <p:pic>
        <p:nvPicPr>
          <p:cNvPr id="24582" name="Рисунок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3573463"/>
            <a:ext cx="29146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500034" y="500042"/>
            <a:ext cx="8358188" cy="881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4314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Брандмауери</a:t>
            </a: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nimBg="1"/>
      <p:bldP spid="245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857375"/>
            <a:ext cx="3328988" cy="3143261"/>
          </a:xfrm>
          <a:gradFill rotWithShape="1">
            <a:gsLst>
              <a:gs pos="0">
                <a:srgbClr val="FF66FF"/>
              </a:gs>
              <a:gs pos="50000">
                <a:srgbClr val="FFFFFF"/>
              </a:gs>
              <a:gs pos="100000">
                <a:srgbClr val="FF66FF"/>
              </a:gs>
            </a:gsLst>
            <a:lin ang="18900000" scaled="1"/>
          </a:gradFill>
          <a:ln>
            <a:solidFill>
              <a:schemeClr val="accent2"/>
            </a:solidFill>
          </a:ln>
        </p:spPr>
        <p:txBody>
          <a:bodyPr/>
          <a:lstStyle/>
          <a:p>
            <a:pPr marL="34925">
              <a:lnSpc>
                <a:spcPct val="80000"/>
              </a:lnSpc>
              <a:buFont typeface="Wingdings" pitchFamily="2" charset="2"/>
              <a:buNone/>
            </a:pPr>
            <a:r>
              <a:rPr lang="uk-UA" sz="1800" b="1" dirty="0" smtClean="0"/>
              <a:t>Антивірусне забезпечення </a:t>
            </a:r>
            <a:r>
              <a:rPr lang="uk-UA" sz="1800" dirty="0" smtClean="0"/>
              <a:t>працюватиме </a:t>
            </a:r>
            <a:r>
              <a:rPr lang="uk-UA" sz="1800" dirty="0" smtClean="0"/>
              <a:t>у вашій системі й перевірятиме на вміст вірусів усі файли, які ви отримуєте електронною поштою, завантажуєте з Інтернету, переписуєте на жорсткий диск або запускаєте на виконання з компакт-дисках чи дискети. Це Антивірус </a:t>
            </a:r>
            <a:r>
              <a:rPr lang="uk-UA" sz="1800" dirty="0" err="1" smtClean="0"/>
              <a:t>Касперського</a:t>
            </a:r>
            <a:r>
              <a:rPr lang="uk-UA" sz="1800" dirty="0" smtClean="0"/>
              <a:t>, </a:t>
            </a:r>
            <a:r>
              <a:rPr lang="uk-UA" sz="1800" dirty="0" err="1" smtClean="0"/>
              <a:t>Symantec</a:t>
            </a:r>
            <a:r>
              <a:rPr lang="uk-UA" sz="1800" dirty="0" smtClean="0"/>
              <a:t> </a:t>
            </a:r>
            <a:r>
              <a:rPr lang="uk-UA" sz="1800" dirty="0" err="1" smtClean="0"/>
              <a:t>Antivirus</a:t>
            </a:r>
            <a:r>
              <a:rPr lang="uk-UA" sz="1800" dirty="0" smtClean="0"/>
              <a:t>, </a:t>
            </a:r>
            <a:r>
              <a:rPr lang="uk-UA" sz="1800" dirty="0" err="1" smtClean="0"/>
              <a:t>McAfee</a:t>
            </a:r>
            <a:r>
              <a:rPr lang="uk-UA" sz="1800" dirty="0" smtClean="0"/>
              <a:t> </a:t>
            </a:r>
            <a:r>
              <a:rPr lang="uk-UA" sz="1800" dirty="0" err="1" smtClean="0"/>
              <a:t>VirusScan</a:t>
            </a:r>
            <a:r>
              <a:rPr lang="uk-UA" sz="1800" dirty="0" smtClean="0"/>
              <a:t>, AVG </a:t>
            </a:r>
            <a:r>
              <a:rPr lang="uk-UA" sz="1800" dirty="0" smtClean="0"/>
              <a:t>Anti-Virus</a:t>
            </a:r>
            <a:endParaRPr lang="uk-UA" sz="1800" dirty="0" smtClean="0"/>
          </a:p>
          <a:p>
            <a:pPr marL="34925">
              <a:lnSpc>
                <a:spcPct val="80000"/>
              </a:lnSpc>
              <a:buFont typeface="Wingdings" pitchFamily="2" charset="2"/>
              <a:buNone/>
            </a:pPr>
            <a:r>
              <a:rPr lang="uk-UA" sz="1600" dirty="0" smtClean="0"/>
              <a:t>	</a:t>
            </a:r>
            <a:endParaRPr lang="ru-RU" sz="1600" dirty="0" smtClean="0"/>
          </a:p>
        </p:txBody>
      </p:sp>
      <p:pic>
        <p:nvPicPr>
          <p:cNvPr id="25604" name="Picture 4" descr="virus"/>
          <p:cNvPicPr>
            <a:picLocks noChangeAspect="1" noChangeArrowheads="1"/>
          </p:cNvPicPr>
          <p:nvPr/>
        </p:nvPicPr>
        <p:blipFill>
          <a:blip r:embed="rId3"/>
          <a:srcRect r="56738" b="5943"/>
          <a:stretch>
            <a:fillRect/>
          </a:stretch>
        </p:blipFill>
        <p:spPr bwMode="auto">
          <a:xfrm>
            <a:off x="4000500" y="1857375"/>
            <a:ext cx="471487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428625" y="5572125"/>
            <a:ext cx="8358188" cy="978729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100000">
                <a:srgbClr val="FFC2FF"/>
              </a:gs>
            </a:gsLst>
            <a:path path="rect">
              <a:fillToRect l="100000" t="10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">
              <a:lnSpc>
                <a:spcPct val="80000"/>
              </a:lnSpc>
              <a:buFont typeface="Wingdings" pitchFamily="2" charset="2"/>
              <a:buNone/>
            </a:pPr>
            <a:r>
              <a:rPr lang="uk-UA" sz="1800" dirty="0" smtClean="0"/>
              <a:t>Важливо </a:t>
            </a:r>
            <a:r>
              <a:rPr lang="uk-UA" sz="1800" dirty="0"/>
              <a:t>постійно </a:t>
            </a:r>
            <a:r>
              <a:rPr lang="uk-UA" sz="1800" dirty="0" smtClean="0"/>
              <a:t>оновлювати антивірусну програму. За </a:t>
            </a:r>
            <a:r>
              <a:rPr lang="uk-UA" sz="1800" dirty="0"/>
              <a:t>певну річну оплату ви можете завантажувати оновлення з сайту виробника. Більшість програм самостійно щоденно підключаються до свого сайту й перевіряють, чи нема там «свіжих» </a:t>
            </a:r>
            <a:r>
              <a:rPr lang="uk-UA" sz="1800" dirty="0" smtClean="0"/>
              <a:t>оновлень</a:t>
            </a:r>
            <a:endParaRPr lang="uk-UA" sz="1800" u="sng" dirty="0"/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4714875" y="2357438"/>
            <a:ext cx="3290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FFFF00"/>
                </a:solidFill>
              </a:rPr>
              <a:t>Робота Антивіруса Касперського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357188" y="500063"/>
            <a:ext cx="8429625" cy="10239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764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Антивірусне програмне </a:t>
            </a:r>
          </a:p>
          <a:p>
            <a:pPr algn="ctr"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забезпечення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nimBg="1"/>
      <p:bldP spid="25605" grpId="0" animBg="1"/>
      <p:bldP spid="256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714500"/>
            <a:ext cx="8358187" cy="2003425"/>
          </a:xfrm>
          <a:gradFill rotWithShape="1">
            <a:gsLst>
              <a:gs pos="0">
                <a:srgbClr val="FF3399"/>
              </a:gs>
              <a:gs pos="100000">
                <a:srgbClr val="FF3399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>
            <a:solidFill>
              <a:schemeClr val="accent2"/>
            </a:solidFill>
          </a:ln>
        </p:spPr>
        <p:txBody>
          <a:bodyPr/>
          <a:lstStyle/>
          <a:p>
            <a:pPr marL="36000" indent="0">
              <a:buFont typeface="Wingdings" pitchFamily="2" charset="2"/>
              <a:buNone/>
              <a:defRPr/>
            </a:pPr>
            <a:r>
              <a:rPr lang="uk-UA" sz="1800" dirty="0" smtClean="0"/>
              <a:t>Після того як корпорацією Microsoft для операційної систем Windows XP був розроблений пакет оновлень </a:t>
            </a:r>
            <a:r>
              <a:rPr lang="uk-UA" sz="1800" dirty="0" err="1" smtClean="0"/>
              <a:t>Service</a:t>
            </a:r>
            <a:r>
              <a:rPr lang="uk-UA" sz="1800" dirty="0" smtClean="0"/>
              <a:t> </a:t>
            </a:r>
            <a:r>
              <a:rPr lang="uk-UA" sz="1800" dirty="0" err="1" smtClean="0"/>
              <a:t>Pack</a:t>
            </a:r>
            <a:r>
              <a:rPr lang="uk-UA" sz="1800" dirty="0" smtClean="0"/>
              <a:t> 2 (SP2), процес підтримки цієї операційної системи значно спростився. Основними нововведеннями цього пакету є Центр забезпечення безпеки, за допомогою якого користувач може встановити бажаний рівень захисту комп'ютера, а також вбудований засіб блокування спливаючих вікон у браузері Microsoft Internet Explorer.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dirty="0" smtClean="0"/>
              <a:t>	</a:t>
            </a:r>
            <a:endParaRPr lang="ru-RU" sz="2000" dirty="0" smtClean="0"/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357188" y="3929063"/>
            <a:ext cx="4500562" cy="2573337"/>
          </a:xfrm>
          <a:prstGeom prst="rect">
            <a:avLst/>
          </a:prstGeom>
          <a:gradFill rotWithShape="1">
            <a:gsLst>
              <a:gs pos="0">
                <a:srgbClr val="CC66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"/>
            <a:r>
              <a:rPr lang="uk-UA" sz="1800" dirty="0" smtClean="0"/>
              <a:t>Центр забезпечення безпеки складається з трьох компонентів: брандмауера, засобу автоматичного оновлення системи та засобу антивірусного захисту. Для доступу до Центру забезпечення безпеки потрібно з меню </a:t>
            </a:r>
            <a:r>
              <a:rPr lang="uk-UA" sz="1800" dirty="0" err="1" smtClean="0"/>
              <a:t>“Пуск”</a:t>
            </a:r>
            <a:r>
              <a:rPr lang="uk-UA" sz="1800" dirty="0" smtClean="0"/>
              <a:t> визвати команду </a:t>
            </a:r>
            <a:r>
              <a:rPr lang="uk-UA" sz="1800" dirty="0" err="1" smtClean="0"/>
              <a:t>“Панель</a:t>
            </a:r>
            <a:r>
              <a:rPr lang="uk-UA" sz="1800" dirty="0" smtClean="0"/>
              <a:t> </a:t>
            </a:r>
            <a:r>
              <a:rPr lang="uk-UA" sz="1800" dirty="0" err="1" smtClean="0"/>
              <a:t>керування”</a:t>
            </a:r>
            <a:r>
              <a:rPr lang="uk-UA" sz="1800" dirty="0" smtClean="0"/>
              <a:t> та вибрати посилання </a:t>
            </a:r>
            <a:r>
              <a:rPr lang="uk-UA" sz="1800" dirty="0" err="1" smtClean="0"/>
              <a:t>“Центр</a:t>
            </a:r>
            <a:r>
              <a:rPr lang="uk-UA" sz="1800" dirty="0" smtClean="0"/>
              <a:t> забезпечення </a:t>
            </a:r>
            <a:r>
              <a:rPr lang="uk-UA" sz="1800" dirty="0" err="1" smtClean="0"/>
              <a:t>безпеки”</a:t>
            </a:r>
            <a:r>
              <a:rPr lang="uk-UA" sz="1800" dirty="0" smtClean="0"/>
              <a:t>. </a:t>
            </a:r>
            <a:endParaRPr lang="uk-UA" sz="1800" dirty="0"/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395288" y="476250"/>
            <a:ext cx="8351837" cy="10239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1961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 забезпечення безпеки</a:t>
            </a:r>
          </a:p>
          <a:p>
            <a:pPr algn="ctr"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Windows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6628" name="Рисунок 3" descr="4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871913"/>
            <a:ext cx="37433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nimBg="1"/>
      <p:bldP spid="266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7688" y="2643188"/>
            <a:ext cx="4400550" cy="3857625"/>
          </a:xfrm>
          <a:gradFill rotWithShape="1">
            <a:gsLst>
              <a:gs pos="0">
                <a:srgbClr val="FFFFFF"/>
              </a:gs>
              <a:gs pos="50000">
                <a:srgbClr val="FF66FF"/>
              </a:gs>
              <a:gs pos="100000">
                <a:srgbClr val="FFFFFF"/>
              </a:gs>
            </a:gsLst>
            <a:lin ang="18900000" scaled="1"/>
          </a:gradFill>
          <a:ln>
            <a:solidFill>
              <a:schemeClr val="accent2"/>
            </a:solidFill>
          </a:ln>
        </p:spPr>
        <p:txBody>
          <a:bodyPr/>
          <a:lstStyle/>
          <a:p>
            <a:pPr marL="34925" indent="0">
              <a:buFont typeface="Wingdings" pitchFamily="2" charset="2"/>
              <a:buNone/>
            </a:pPr>
            <a:r>
              <a:rPr lang="uk-UA" sz="1800" dirty="0" smtClean="0"/>
              <a:t>Завдяки Центру забезпечення безпеки Windows процедури завантаження та встановлення оновлень значно спростилися. Користувачеві треба лише переконатись, що компонент Автоматичне оновлення Windows ввімкнено і за потреби змінити час, коли він виконуватиме перевірку наявності оновлень на сайті Microsoft, їх завантаження та встановлення на комп'ютер. Потрібно лише, щоб комп’ютер у цей час був увімкнений та підключений до </a:t>
            </a:r>
            <a:r>
              <a:rPr lang="uk-UA" sz="1800" dirty="0" smtClean="0"/>
              <a:t>Інтернету</a:t>
            </a:r>
            <a:r>
              <a:rPr lang="ru-RU" sz="1800" dirty="0" smtClean="0"/>
              <a:t> </a:t>
            </a:r>
            <a:endParaRPr lang="ru-RU" sz="1800" dirty="0" smtClean="0"/>
          </a:p>
        </p:txBody>
      </p:sp>
      <p:pic>
        <p:nvPicPr>
          <p:cNvPr id="27652" name="Рисунок 6" descr="4_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500313"/>
            <a:ext cx="3659187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357188" y="1643063"/>
            <a:ext cx="8429625" cy="707886"/>
          </a:xfrm>
          <a:prstGeom prst="rect">
            <a:avLst/>
          </a:prstGeom>
          <a:gradFill rotWithShape="1">
            <a:gsLst>
              <a:gs pos="0">
                <a:srgbClr val="CC66FF"/>
              </a:gs>
              <a:gs pos="50000">
                <a:srgbClr val="FFFFFF"/>
              </a:gs>
              <a:gs pos="100000">
                <a:srgbClr val="CC66FF"/>
              </a:gs>
            </a:gsLst>
            <a:lin ang="27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dirty="0"/>
              <a:t>Автоматичне оновлення Windows — це засіб, що демонструє турботу корпорації Microsoft про безпеку </a:t>
            </a:r>
            <a:r>
              <a:rPr lang="uk-UA" sz="2000" dirty="0" smtClean="0"/>
              <a:t>користувачів</a:t>
            </a:r>
            <a:endParaRPr lang="uk-UA" sz="2000" dirty="0"/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357188" y="333375"/>
            <a:ext cx="8429625" cy="10239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1961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Автоматичне оновлення</a:t>
            </a:r>
          </a:p>
          <a:p>
            <a:pPr algn="ctr"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Windows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nimBg="1"/>
      <p:bldP spid="276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2143125"/>
            <a:ext cx="2428905" cy="2286000"/>
          </a:xfrm>
          <a:gradFill rotWithShape="0">
            <a:gsLst>
              <a:gs pos="0">
                <a:srgbClr val="D9D9D9"/>
              </a:gs>
              <a:gs pos="50000">
                <a:srgbClr val="DAA8A8"/>
              </a:gs>
              <a:gs pos="100000">
                <a:srgbClr val="FFC8C8"/>
              </a:gs>
            </a:gsLst>
            <a:lin ang="5400000"/>
          </a:gradFill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uk-UA" sz="2000" dirty="0" smtClean="0"/>
              <a:t>Існують </a:t>
            </a:r>
            <a:r>
              <a:rPr lang="uk-UA" sz="2000" dirty="0" smtClean="0"/>
              <a:t>зловмисники, що прагнуть отримати вашу персональну і конфіденційну інформацію та, використовуючи її, завдати </a:t>
            </a:r>
            <a:r>
              <a:rPr lang="uk-UA" sz="2000" dirty="0" smtClean="0"/>
              <a:t>вам шкоди </a:t>
            </a:r>
            <a:endParaRPr lang="ru-RU" sz="2000" dirty="0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786063" y="2143125"/>
            <a:ext cx="6000750" cy="409342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33CC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Як саме й навіщо люди здобувають інформацію про мене?</a:t>
            </a:r>
          </a:p>
          <a:p>
            <a:r>
              <a:rPr lang="uk-UA" sz="2000" dirty="0" smtClean="0"/>
              <a:t>Атаки </a:t>
            </a:r>
            <a:r>
              <a:rPr lang="uk-UA" sz="2000" dirty="0"/>
              <a:t>на чужі </a:t>
            </a:r>
            <a:r>
              <a:rPr lang="uk-UA" sz="2000" dirty="0" smtClean="0"/>
              <a:t>комп'ютери здійснюються  </a:t>
            </a:r>
            <a:r>
              <a:rPr lang="uk-UA" sz="2000" dirty="0"/>
              <a:t>задля отримання персональної інформації. </a:t>
            </a:r>
            <a:endParaRPr lang="uk-UA" sz="2000" dirty="0" smtClean="0"/>
          </a:p>
          <a:p>
            <a:r>
              <a:rPr lang="uk-UA" sz="2000" dirty="0" smtClean="0"/>
              <a:t>Об’єкти - бази </a:t>
            </a:r>
            <a:r>
              <a:rPr lang="uk-UA" sz="2000" dirty="0"/>
              <a:t>даних великих корпорацій, де зберігаються такі відомості, як персональні ідентифікаційні номери, </a:t>
            </a:r>
            <a:r>
              <a:rPr lang="uk-UA" sz="2000" dirty="0"/>
              <a:t>номери</a:t>
            </a:r>
            <a:r>
              <a:rPr lang="uk-UA" sz="2000" dirty="0"/>
              <a:t> банківських рахунків та кредитних карток </a:t>
            </a:r>
            <a:r>
              <a:rPr lang="uk-UA" sz="2000" dirty="0" smtClean="0"/>
              <a:t>клієнтів, </a:t>
            </a:r>
          </a:p>
          <a:p>
            <a:r>
              <a:rPr lang="uk-UA" sz="2000" dirty="0" smtClean="0"/>
              <a:t>та приватні </a:t>
            </a:r>
            <a:r>
              <a:rPr lang="uk-UA" sz="2000" dirty="0"/>
              <a:t>особи, </a:t>
            </a:r>
            <a:r>
              <a:rPr lang="uk-UA" sz="2000" dirty="0" smtClean="0"/>
              <a:t>якщо </a:t>
            </a:r>
            <a:r>
              <a:rPr lang="uk-UA" sz="2000" dirty="0"/>
              <a:t>вони передають конфіденційну інформацію через Інтернет без належного захисту.</a:t>
            </a:r>
          </a:p>
          <a:p>
            <a:r>
              <a:rPr lang="uk-UA" sz="2000" dirty="0" smtClean="0"/>
              <a:t>Мета - від </a:t>
            </a:r>
            <a:r>
              <a:rPr lang="uk-UA" sz="2000" dirty="0"/>
              <a:t>імені іншої людини відкривати рахунки, купувати товари </a:t>
            </a:r>
            <a:r>
              <a:rPr lang="uk-UA" sz="2000" dirty="0" smtClean="0"/>
              <a:t>тощо</a:t>
            </a:r>
            <a:endParaRPr lang="ru-RU" sz="2400" dirty="0"/>
          </a:p>
        </p:txBody>
      </p:sp>
      <p:pic>
        <p:nvPicPr>
          <p:cNvPr id="28677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786313"/>
            <a:ext cx="238918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357188" y="428625"/>
            <a:ext cx="8424862" cy="1382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5294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 захиститися 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від  тих</a:t>
            </a: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endParaRPr lang="uk-UA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хто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хоче  використати </a:t>
            </a:r>
          </a:p>
          <a:p>
            <a:pPr algn="ctr">
              <a:defRPr/>
            </a:pP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мою персональну  інформацію</a:t>
            </a: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nimBg="1"/>
      <p:bldP spid="286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14500"/>
            <a:ext cx="8215312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u="sng" dirty="0" err="1" smtClean="0">
                <a:solidFill>
                  <a:schemeClr val="accent5">
                    <a:lumMod val="25000"/>
                  </a:schemeClr>
                </a:solidFill>
              </a:rPr>
              <a:t>Безпека</a:t>
            </a:r>
            <a:r>
              <a:rPr lang="ru-RU" sz="1600" b="1" u="sng" dirty="0" smtClean="0">
                <a:solidFill>
                  <a:schemeClr val="accent5">
                    <a:lumMod val="25000"/>
                  </a:schemeClr>
                </a:solidFill>
              </a:rPr>
              <a:t> в </a:t>
            </a:r>
            <a:r>
              <a:rPr lang="ru-RU" sz="1600" b="1" u="sng" dirty="0" err="1" smtClean="0">
                <a:solidFill>
                  <a:schemeClr val="accent5">
                    <a:lumMod val="25000"/>
                  </a:schemeClr>
                </a:solidFill>
              </a:rPr>
              <a:t>Інтернеті</a:t>
            </a:r>
            <a:endParaRPr lang="ru-RU" sz="1600" b="1" u="sng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uk-UA" sz="1600" dirty="0" smtClean="0">
                <a:solidFill>
                  <a:schemeClr val="accent6"/>
                </a:solidFill>
              </a:rPr>
              <a:t>Вступ</a:t>
            </a:r>
            <a:endParaRPr lang="uk-UA" sz="1600" dirty="0" smtClean="0">
              <a:solidFill>
                <a:schemeClr val="accent6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uk-UA" sz="1600" dirty="0" smtClean="0">
                <a:solidFill>
                  <a:schemeClr val="accent6"/>
                </a:solidFill>
              </a:rPr>
              <a:t>Хто прагне проникнути до мого комп’ютера?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600" dirty="0" smtClean="0">
                <a:solidFill>
                  <a:schemeClr val="accent6"/>
                </a:solidFill>
              </a:rPr>
              <a:t>Хто за мною спостерігає?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600" dirty="0" smtClean="0">
                <a:solidFill>
                  <a:schemeClr val="accent6"/>
                </a:solidFill>
              </a:rPr>
              <a:t>Як уберегтися від непроханих візитерів?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600" dirty="0" smtClean="0">
                <a:solidFill>
                  <a:schemeClr val="accent6"/>
                </a:solidFill>
              </a:rPr>
              <a:t>Як захиститися від тих, хто хоче використати мою персональну інформацію?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600" dirty="0" smtClean="0">
                <a:solidFill>
                  <a:schemeClr val="accent6"/>
                </a:solidFill>
              </a:rPr>
              <a:t>Як саме й навіщо люди здобувають інформацію про мене?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600" dirty="0" smtClean="0">
                <a:solidFill>
                  <a:schemeClr val="accent6"/>
                </a:solidFill>
              </a:rPr>
              <a:t>Як уберегти персональну інформацію від викрадення?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600" dirty="0" smtClean="0">
                <a:solidFill>
                  <a:schemeClr val="accent6"/>
                </a:solidFill>
              </a:rPr>
              <a:t>Як захиститися від людей, які прагнуть завдати мені шкоди?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600" dirty="0" smtClean="0">
                <a:solidFill>
                  <a:schemeClr val="accent6"/>
                </a:solidFill>
              </a:rPr>
              <a:t>Хто і як може завдати мені шкоди?</a:t>
            </a:r>
            <a:endParaRPr lang="uk-UA" sz="1600" dirty="0" smtClean="0">
              <a:solidFill>
                <a:schemeClr val="accent6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uk-UA" sz="1600" dirty="0" smtClean="0">
                <a:solidFill>
                  <a:schemeClr val="accent6"/>
                </a:solidFill>
              </a:rPr>
              <a:t>Висновки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600" dirty="0" smtClean="0">
                <a:solidFill>
                  <a:schemeClr val="accent6"/>
                </a:solidFill>
              </a:rPr>
              <a:t>Використана  література</a:t>
            </a:r>
            <a:endParaRPr lang="ru-RU" sz="1600" dirty="0" smtClean="0">
              <a:solidFill>
                <a:schemeClr val="accent6"/>
              </a:solidFill>
            </a:endParaRPr>
          </a:p>
        </p:txBody>
      </p:sp>
      <p:sp>
        <p:nvSpPr>
          <p:cNvPr id="123910" name="AutoShape 6" descr="ЗМІСТ"/>
          <p:cNvSpPr>
            <a:spLocks noChangeArrowheads="1"/>
          </p:cNvSpPr>
          <p:nvPr/>
        </p:nvSpPr>
        <p:spPr bwMode="auto">
          <a:xfrm>
            <a:off x="571500" y="500063"/>
            <a:ext cx="8215313" cy="1008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058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ЗМІСТ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 r="1723"/>
          <a:stretch>
            <a:fillRect/>
          </a:stretch>
        </p:blipFill>
        <p:spPr bwMode="auto">
          <a:xfrm rot="744091">
            <a:off x="5981700" y="4324350"/>
            <a:ext cx="25812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57188" y="1643063"/>
            <a:ext cx="8501062" cy="2369880"/>
          </a:xfrm>
          <a:prstGeom prst="rect">
            <a:avLst/>
          </a:prstGeom>
          <a:gradFill rotWithShape="1">
            <a:gsLst>
              <a:gs pos="0">
                <a:srgbClr val="6D0466">
                  <a:alpha val="21001"/>
                </a:srgbClr>
              </a:gs>
              <a:gs pos="100000">
                <a:srgbClr val="6D0466">
                  <a:gamma/>
                  <a:tint val="18431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chemeClr val="accent1">
                    <a:lumMod val="25000"/>
                  </a:schemeClr>
                </a:solidFill>
              </a:rPr>
              <a:t>Правила безпеки, яких слід дотримуватися </a:t>
            </a:r>
            <a:endParaRPr lang="uk-UA" sz="20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chemeClr val="accent1">
                    <a:lumMod val="25000"/>
                  </a:schemeClr>
                </a:solidFill>
              </a:rPr>
              <a:t>під </a:t>
            </a:r>
            <a:r>
              <a:rPr lang="uk-UA" sz="2000" b="1" dirty="0">
                <a:solidFill>
                  <a:schemeClr val="accent1">
                    <a:lumMod val="25000"/>
                  </a:schemeClr>
                </a:solidFill>
              </a:rPr>
              <a:t>час передавання інформації Інтернетом</a:t>
            </a:r>
            <a:endParaRPr lang="uk-UA" sz="2000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defRPr/>
            </a:pPr>
            <a:r>
              <a:rPr lang="uk-UA" sz="1800" dirty="0"/>
              <a:t>Ніколи не надсилайте персональну інформацію незнайомим людям. </a:t>
            </a:r>
            <a:endParaRPr lang="uk-UA" sz="1800" dirty="0" smtClean="0"/>
          </a:p>
          <a:p>
            <a:pPr>
              <a:defRPr/>
            </a:pPr>
            <a:r>
              <a:rPr lang="uk-UA" sz="1800" dirty="0" smtClean="0"/>
              <a:t>Ніколи </a:t>
            </a:r>
            <a:r>
              <a:rPr lang="uk-UA" sz="1800" dirty="0"/>
              <a:t>не </a:t>
            </a:r>
            <a:r>
              <a:rPr lang="uk-UA" sz="1800" dirty="0" smtClean="0"/>
              <a:t>повідомляйте </a:t>
            </a:r>
            <a:r>
              <a:rPr lang="uk-UA" sz="1800" dirty="0"/>
              <a:t>в Інтернеті свої справжні імена, адреси та будь-яку іншу інформацію.</a:t>
            </a:r>
            <a:endParaRPr lang="en-US" sz="1800" dirty="0"/>
          </a:p>
          <a:p>
            <a:pPr>
              <a:defRPr/>
            </a:pPr>
            <a:r>
              <a:rPr lang="uk-UA" sz="1800" dirty="0"/>
              <a:t>Не надавайте більше інформації, ніж потрібно. </a:t>
            </a:r>
          </a:p>
          <a:p>
            <a:pPr>
              <a:defRPr/>
            </a:pPr>
            <a:r>
              <a:rPr lang="uk-UA" sz="1800" dirty="0" smtClean="0"/>
              <a:t>Робіть пароль довжиною </a:t>
            </a:r>
            <a:r>
              <a:rPr lang="uk-UA" sz="1800" dirty="0"/>
              <a:t>щонайменше вісім символів, комбінуючи букви та числа. </a:t>
            </a:r>
            <a:r>
              <a:rPr lang="uk-UA" sz="1800" dirty="0" smtClean="0"/>
              <a:t>Паролем </a:t>
            </a:r>
            <a:r>
              <a:rPr lang="uk-UA" sz="1800" dirty="0"/>
              <a:t>не повинно бути щось очевидне, якісь слова чи дати.</a:t>
            </a:r>
            <a:endParaRPr lang="ru-RU" sz="1800" dirty="0"/>
          </a:p>
        </p:txBody>
      </p:sp>
      <p:pic>
        <p:nvPicPr>
          <p:cNvPr id="2" name="Picture 6" descr="http://www.microsoft.com/library/media/1033/protect/images/online/74349_https_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00504"/>
            <a:ext cx="2214578" cy="190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4" descr="http://davidnaylor.org/temp/ff-https-lar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286256"/>
            <a:ext cx="2786052" cy="153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9"/>
          <p:cNvSpPr txBox="1">
            <a:spLocks noChangeArrowheads="1"/>
          </p:cNvSpPr>
          <p:nvPr/>
        </p:nvSpPr>
        <p:spPr bwMode="auto">
          <a:xfrm>
            <a:off x="2357422" y="4357694"/>
            <a:ext cx="37862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Захищена </a:t>
            </a:r>
            <a:r>
              <a:rPr lang="uk-UA" b="1" dirty="0" err="1" smtClean="0"/>
              <a:t>веб-сторінка</a:t>
            </a:r>
            <a:endParaRPr lang="uk-UA" dirty="0"/>
          </a:p>
          <a:p>
            <a:r>
              <a:rPr lang="uk-UA" dirty="0"/>
              <a:t>Зверніть увагу на значок замка у правій частині рядка стану браузера та на URL-сторінки, де як протокол зазначений HTTPS. </a:t>
            </a:r>
            <a:endParaRPr lang="uk-UA" b="1" dirty="0"/>
          </a:p>
        </p:txBody>
      </p:sp>
      <p:sp>
        <p:nvSpPr>
          <p:cNvPr id="29703" name="TextBox 11"/>
          <p:cNvSpPr txBox="1">
            <a:spLocks noChangeArrowheads="1"/>
          </p:cNvSpPr>
          <p:nvPr/>
        </p:nvSpPr>
        <p:spPr bwMode="auto">
          <a:xfrm>
            <a:off x="214282" y="5857892"/>
            <a:ext cx="8715436" cy="830997"/>
          </a:xfrm>
          <a:prstGeom prst="rect">
            <a:avLst/>
          </a:prstGeom>
          <a:gradFill rotWithShape="1">
            <a:gsLst>
              <a:gs pos="0">
                <a:srgbClr val="FF33CC"/>
              </a:gs>
              <a:gs pos="100000">
                <a:srgbClr val="FFDEF7"/>
              </a:gs>
            </a:gsLst>
            <a:path path="rect">
              <a:fillToRect l="100000" t="10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/>
              <a:t>Значок замка показує, що сайт зашифрований з використанням протоколу SSL </a:t>
            </a:r>
            <a:r>
              <a:rPr lang="en-US" dirty="0"/>
              <a:t>. </a:t>
            </a:r>
            <a:r>
              <a:rPr lang="uk-UA" dirty="0"/>
              <a:t>Він підтримується всіма браузерами та застосовується для безпечного передавання </a:t>
            </a:r>
            <a:r>
              <a:rPr lang="uk-UA" dirty="0" smtClean="0"/>
              <a:t>інформації</a:t>
            </a:r>
            <a:endParaRPr lang="uk-UA" dirty="0"/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357188" y="357166"/>
            <a:ext cx="8501062" cy="114300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823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 уберегти персональну</a:t>
            </a:r>
          </a:p>
          <a:p>
            <a:pPr algn="ctr"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інформацію від викрадення?</a:t>
            </a:r>
            <a:r>
              <a:rPr lang="uk-UA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2" grpId="0"/>
      <p:bldP spid="2970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43063"/>
            <a:ext cx="6215063" cy="1143000"/>
          </a:xfr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0784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solidFill>
              <a:schemeClr val="accent2"/>
            </a:solidFill>
          </a:ln>
        </p:spPr>
        <p:txBody>
          <a:bodyPr/>
          <a:lstStyle/>
          <a:p>
            <a:pPr marL="34925" indent="0">
              <a:buFont typeface="Wingdings" pitchFamily="2" charset="2"/>
              <a:buNone/>
              <a:defRPr/>
            </a:pPr>
            <a:r>
              <a:rPr lang="uk-UA" sz="1600" dirty="0" smtClean="0"/>
              <a:t>Коли зловмисник, вкравши ідентифікаційні дані, знімає гроші з чужого рахунку, це дуже неприємно, але значно гірше, коли він отримає персональну інформацію і це стане загрозою безпеці чи життю людини.</a:t>
            </a:r>
            <a:endParaRPr lang="ru-RU" sz="1600" dirty="0" smtClean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286125" y="2857500"/>
            <a:ext cx="3214688" cy="335476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3399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800" b="1" dirty="0">
                <a:solidFill>
                  <a:schemeClr val="tx2"/>
                </a:solidFill>
              </a:rPr>
              <a:t>Хто і як </a:t>
            </a:r>
            <a:r>
              <a:rPr lang="uk-UA" b="1" dirty="0">
                <a:solidFill>
                  <a:schemeClr val="tx2"/>
                </a:solidFill>
              </a:rPr>
              <a:t>може</a:t>
            </a:r>
            <a:r>
              <a:rPr lang="uk-UA" sz="1800" b="1" dirty="0">
                <a:solidFill>
                  <a:schemeClr val="tx2"/>
                </a:solidFill>
              </a:rPr>
              <a:t> завдати мені шкоди?</a:t>
            </a:r>
          </a:p>
          <a:p>
            <a:r>
              <a:rPr lang="uk-UA" dirty="0"/>
              <a:t>Існують особи, які через Інтернет знайомляться з молодими людьми, здобувають їхню довіру, випитують особисті дані й призначають зустріч. Тож пам'ятайте, що ваш приятель із </a:t>
            </a:r>
            <a:r>
              <a:rPr lang="uk-UA" dirty="0" err="1"/>
              <a:t>чату</a:t>
            </a:r>
            <a:r>
              <a:rPr lang="uk-UA" dirty="0"/>
              <a:t>, який, скажімо, відрекомендувався 15-річним підлітком, що шукає друзів, насправді може виявитися дуже небезпечною людиною.</a:t>
            </a:r>
          </a:p>
        </p:txBody>
      </p:sp>
      <p:pic>
        <p:nvPicPr>
          <p:cNvPr id="30725" name="Picture 12" descr="http://img.liveinternet.ru/images/attach/4/19174/19174910_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3429000"/>
            <a:ext cx="22653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 descr="http://pic.ipicture.ru/uploads/081030/SIiW7ZI7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3782">
            <a:off x="6661150" y="1808163"/>
            <a:ext cx="21431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5" descr="http://www.chat-kontakt.ru/chats/multi_chat_vnutr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66253">
            <a:off x="357188" y="3000375"/>
            <a:ext cx="27574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7188" y="5072063"/>
            <a:ext cx="2928937" cy="1384300"/>
          </a:xfrm>
          <a:prstGeom prst="rect">
            <a:avLst/>
          </a:prstGeom>
          <a:gradFill rotWithShape="1">
            <a:gsLst>
              <a:gs pos="0">
                <a:srgbClr val="FF6A6A"/>
              </a:gs>
              <a:gs pos="100000">
                <a:srgbClr val="FFCFCF"/>
              </a:gs>
            </a:gsLst>
            <a:path path="rect">
              <a:fillToRect r="100000" b="10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dirty="0"/>
              <a:t>Саме чати та системи обміну миттєвими повідомленнями ці особи обирають для налагоджування контактів з молодими людьми, оскільки почуваються там безпечно.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214313" y="428625"/>
            <a:ext cx="8748712" cy="1096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058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 захиститися від людей, </a:t>
            </a:r>
            <a:endParaRPr lang="uk-U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  </a:t>
            </a: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прагнуть завдати мені шкоди?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nimBg="1"/>
      <p:bldP spid="30724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9" descr="http://findlinks.ru/images/articles/krutomer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68352">
            <a:off x="1160105" y="2720572"/>
            <a:ext cx="2857500" cy="2181225"/>
          </a:xfrm>
          <a:prstGeom prst="rect">
            <a:avLst/>
          </a:prstGeom>
          <a:noFill/>
          <a:ln w="31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1750" name="Picture 10" descr="http://www.ellegirl.ru/netcat_files/11_3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928802"/>
            <a:ext cx="264636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Box 3"/>
          <p:cNvSpPr txBox="1">
            <a:spLocks noChangeArrowheads="1"/>
          </p:cNvSpPr>
          <p:nvPr/>
        </p:nvSpPr>
        <p:spPr bwMode="auto">
          <a:xfrm>
            <a:off x="3428992" y="1857364"/>
            <a:ext cx="5214945" cy="4524315"/>
          </a:xfrm>
          <a:prstGeom prst="rect">
            <a:avLst/>
          </a:prstGeom>
          <a:gradFill rotWithShape="1">
            <a:gsLst>
              <a:gs pos="0">
                <a:srgbClr val="FF33CC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925">
              <a:lnSpc>
                <a:spcPct val="90000"/>
              </a:lnSpc>
              <a:buFont typeface="Wingdings" pitchFamily="2" charset="2"/>
              <a:buChar char="q"/>
            </a:pPr>
            <a:r>
              <a:rPr lang="uk-UA" sz="2000" dirty="0"/>
              <a:t>Завжди звертайтеся до батьків чи учителів з будь-яких питань, пов'язаних із користуванням Інтернетом.</a:t>
            </a:r>
          </a:p>
          <a:p>
            <a:pPr marL="34925">
              <a:lnSpc>
                <a:spcPct val="90000"/>
              </a:lnSpc>
              <a:buFont typeface="Wingdings" pitchFamily="2" charset="2"/>
              <a:buChar char="q"/>
            </a:pPr>
            <a:r>
              <a:rPr lang="uk-UA" sz="2000" dirty="0"/>
              <a:t>Візьміть за звичку не надавати свою персональну інформацію в кімнатах </a:t>
            </a:r>
            <a:r>
              <a:rPr lang="uk-UA" sz="2000" dirty="0" err="1"/>
              <a:t>чату</a:t>
            </a:r>
            <a:r>
              <a:rPr lang="uk-UA" sz="2000" dirty="0"/>
              <a:t> та системах обміну миттєвими повідомленнями.</a:t>
            </a:r>
          </a:p>
          <a:p>
            <a:pPr marL="34925">
              <a:lnSpc>
                <a:spcPct val="90000"/>
              </a:lnSpc>
              <a:buFont typeface="Wingdings" pitchFamily="2" charset="2"/>
              <a:buChar char="q"/>
            </a:pPr>
            <a:r>
              <a:rPr lang="uk-UA" sz="2000" dirty="0"/>
              <a:t>Ніколи не погоджуйтеся на зустріч із людиною, з якою ви познайомилися через Інтернет.</a:t>
            </a:r>
          </a:p>
          <a:p>
            <a:pPr marL="34925">
              <a:lnSpc>
                <a:spcPct val="90000"/>
              </a:lnSpc>
              <a:buFont typeface="Wingdings" pitchFamily="2" charset="2"/>
              <a:buChar char="q"/>
            </a:pPr>
            <a:r>
              <a:rPr lang="uk-UA" sz="2000" dirty="0"/>
              <a:t>Не надсилайте своє фото </a:t>
            </a:r>
            <a:r>
              <a:rPr lang="uk-UA" sz="2000" dirty="0" err="1"/>
              <a:t>інтернет-знайомим</a:t>
            </a:r>
            <a:r>
              <a:rPr lang="uk-UA" sz="2000" dirty="0"/>
              <a:t>.</a:t>
            </a:r>
          </a:p>
          <a:p>
            <a:pPr marL="34925">
              <a:lnSpc>
                <a:spcPct val="90000"/>
              </a:lnSpc>
              <a:buFont typeface="Wingdings" pitchFamily="2" charset="2"/>
              <a:buChar char="q"/>
            </a:pPr>
            <a:r>
              <a:rPr lang="uk-UA" sz="2000" dirty="0"/>
              <a:t>Ніколи не давайте незнайомим людям таку інформацію, як повне ім'я, адреса, номер школи, розклад занять або відомості про родину.</a:t>
            </a:r>
          </a:p>
        </p:txBody>
      </p:sp>
      <p:pic>
        <p:nvPicPr>
          <p:cNvPr id="13" name="Рисунок 12" descr="1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5143512"/>
            <a:ext cx="2000264" cy="1409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357188" y="404813"/>
            <a:ext cx="8429625" cy="1238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2941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убезпечити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себе в</a:t>
            </a:r>
          </a:p>
          <a:p>
            <a:pPr algn="ctr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Інтернеті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31757" name="Picture 13" descr="http://content-filtering.ru/netcat_files/Image/teachers/Virtual'noe%20zazerkal'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33297">
            <a:off x="7072091" y="462999"/>
            <a:ext cx="1643074" cy="1163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1" name="Picture 18" descr="http://manjaki.narod.ru/logo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324412">
            <a:off x="679742" y="936840"/>
            <a:ext cx="95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Місце для вмісту 2"/>
          <p:cNvSpPr>
            <a:spLocks noGrp="1"/>
          </p:cNvSpPr>
          <p:nvPr>
            <p:ph idx="1"/>
          </p:nvPr>
        </p:nvSpPr>
        <p:spPr>
          <a:xfrm>
            <a:off x="539750" y="1773238"/>
            <a:ext cx="8085138" cy="4608512"/>
          </a:xfrm>
          <a:gradFill rotWithShape="1">
            <a:gsLst>
              <a:gs pos="0">
                <a:srgbClr val="FF3399"/>
              </a:gs>
              <a:gs pos="100000">
                <a:srgbClr val="FFB9DC"/>
              </a:gs>
            </a:gsLst>
            <a:lin ang="5400000" scaled="1"/>
          </a:gradFill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1600" dirty="0" smtClean="0"/>
              <a:t>З початком широкого використання міжнародних мереж передачі </a:t>
            </a:r>
            <a:br>
              <a:rPr lang="uk-UA" sz="1600" dirty="0" smtClean="0"/>
            </a:br>
            <a:r>
              <a:rPr lang="uk-UA" sz="1600" dirty="0" smtClean="0"/>
              <a:t>даних загального користування темпи росту мережної злочинності </a:t>
            </a:r>
            <a:br>
              <a:rPr lang="uk-UA" sz="1600" dirty="0" smtClean="0"/>
            </a:br>
            <a:r>
              <a:rPr lang="uk-UA" sz="1600" dirty="0" smtClean="0"/>
              <a:t>зростають в геометричної прогресії. За оцінками експертів Міжнародного  центру безпеки Інтернет (</a:t>
            </a:r>
            <a:r>
              <a:rPr lang="en-US" sz="1600" b="1" dirty="0" smtClean="0"/>
              <a:t>CERT</a:t>
            </a:r>
            <a:r>
              <a:rPr lang="uk-UA" sz="1600" dirty="0" smtClean="0"/>
              <a:t>) кількість інцидентів пов’язаних з порушенням мережної безпеки  зросла в порівнянні з 2000 роком майже у </a:t>
            </a:r>
            <a:r>
              <a:rPr lang="uk-UA" sz="1600" b="1" dirty="0" smtClean="0"/>
              <a:t>10</a:t>
            </a:r>
            <a:r>
              <a:rPr lang="uk-UA" sz="1600" dirty="0" smtClean="0"/>
              <a:t> разів.</a:t>
            </a:r>
            <a:r>
              <a:rPr lang="ru-RU" sz="1600" dirty="0" smtClean="0"/>
              <a:t> </a:t>
            </a:r>
          </a:p>
          <a:p>
            <a:r>
              <a:rPr lang="uk-UA" sz="1600" dirty="0" smtClean="0"/>
              <a:t>Основними причинами, що провокують ріст мережної злочинності є недосконалі методи і засоби мережного захисту, а також різні уразливості у програмному забезпеченню елементів, що складають мережну інфраструктуру.</a:t>
            </a:r>
          </a:p>
          <a:p>
            <a:r>
              <a:rPr lang="uk-UA" sz="1600" dirty="0" smtClean="0"/>
              <a:t>Основними джерелами небезпек для користувачів Інтернету являється діяльність хакерів, вірусів та спамів. Існують засоби, що утруднюють доступ до чужих комп'ютерів – це брандмауери, антивірусне та </a:t>
            </a:r>
            <a:r>
              <a:rPr lang="uk-UA" sz="1600" dirty="0" err="1" smtClean="0"/>
              <a:t>антиспамове</a:t>
            </a:r>
            <a:r>
              <a:rPr lang="uk-UA" sz="1600" dirty="0" smtClean="0"/>
              <a:t> програмне забезпечення. Велике значення також має дотримання користувачами правил безпеки під час роботи в Інтернеті.</a:t>
            </a:r>
          </a:p>
          <a:p>
            <a:r>
              <a:rPr lang="uk-UA" sz="1600" dirty="0" smtClean="0"/>
              <a:t>Для отримання персональної інформації, небезпечні особи використовують чати,  системи обліку миттєвими повідомленнями та сайти знайомств. Дотримання простих правил в спілкуванні через мережу Інтернет, дозволить захистити користувача від недобрих намірів зловмисників.</a:t>
            </a:r>
            <a:endParaRPr lang="en-US" sz="1600" dirty="0" smtClean="0"/>
          </a:p>
          <a:p>
            <a:endParaRPr lang="uk-UA" sz="1600" dirty="0" smtClean="0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428625" y="404813"/>
            <a:ext cx="8215313" cy="10953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5294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Висновки</a:t>
            </a: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5844" name="Picture 10" descr="http://avelec.ru/img/itog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21431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84313"/>
            <a:ext cx="8358188" cy="2357437"/>
          </a:xfrm>
          <a:gradFill rotWithShape="1">
            <a:gsLst>
              <a:gs pos="0">
                <a:srgbClr val="FF3399">
                  <a:alpha val="78000"/>
                </a:srgbClr>
              </a:gs>
              <a:gs pos="100000">
                <a:srgbClr val="FFB9DC"/>
              </a:gs>
            </a:gsLst>
            <a:lin ang="5400000" scaled="1"/>
          </a:gradFill>
          <a:ln w="12700"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600" dirty="0" smtClean="0"/>
              <a:t>Microsoft. Партнерство в навчанні. "Основи комп'ютерних мереж та Інтернету". Видавнича група BHV. Київ 2006</a:t>
            </a:r>
          </a:p>
          <a:p>
            <a:pPr>
              <a:lnSpc>
                <a:spcPct val="80000"/>
              </a:lnSpc>
            </a:pPr>
            <a:r>
              <a:rPr lang="uk-UA" sz="1600" dirty="0" smtClean="0"/>
              <a:t>О.Г. Пасічник, О.В. Пасічник,  І.В. </a:t>
            </a:r>
            <a:r>
              <a:rPr lang="uk-UA" sz="1600" dirty="0" err="1" smtClean="0"/>
              <a:t>Стеценко</a:t>
            </a:r>
            <a:r>
              <a:rPr lang="uk-UA" sz="1600" dirty="0" smtClean="0"/>
              <a:t>.  Основи </a:t>
            </a:r>
            <a:r>
              <a:rPr lang="uk-UA" sz="1600" dirty="0" err="1" smtClean="0"/>
              <a:t>веб-дизайну</a:t>
            </a:r>
            <a:r>
              <a:rPr lang="uk-UA" sz="1600" dirty="0" smtClean="0"/>
              <a:t>. Видавнича група BHV. Київ 2008.</a:t>
            </a:r>
          </a:p>
          <a:p>
            <a:pPr>
              <a:lnSpc>
                <a:spcPct val="80000"/>
              </a:lnSpc>
            </a:pPr>
            <a:r>
              <a:rPr lang="ru-RU" sz="1600" dirty="0" err="1" smtClean="0"/>
              <a:t>Медведковский</a:t>
            </a:r>
            <a:r>
              <a:rPr lang="ru-RU" sz="1600" dirty="0" smtClean="0"/>
              <a:t> И.Д., </a:t>
            </a:r>
            <a:r>
              <a:rPr lang="ru-RU" sz="1600" dirty="0" err="1" smtClean="0"/>
              <a:t>Семьянов</a:t>
            </a:r>
            <a:r>
              <a:rPr lang="ru-RU" sz="1600" dirty="0" smtClean="0"/>
              <a:t> П.В. </a:t>
            </a:r>
            <a:r>
              <a:rPr lang="uk-UA" sz="1600" dirty="0" smtClean="0"/>
              <a:t>Атака на </a:t>
            </a:r>
            <a:r>
              <a:rPr lang="en-US" sz="1600" dirty="0" smtClean="0"/>
              <a:t>Internet.</a:t>
            </a:r>
            <a:r>
              <a:rPr lang="ru-RU" sz="1600" dirty="0" smtClean="0"/>
              <a:t> – 2-е издание. – М: ДМК, </a:t>
            </a:r>
            <a:r>
              <a:rPr lang="en-US" sz="1600" dirty="0" smtClean="0"/>
              <a:t> 1999</a:t>
            </a:r>
            <a:r>
              <a:rPr lang="ru-RU" sz="16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ru-RU" sz="1600" dirty="0" err="1" smtClean="0"/>
              <a:t>Вертуза</a:t>
            </a:r>
            <a:r>
              <a:rPr lang="uk-UA" sz="1600" dirty="0" err="1" smtClean="0"/>
              <a:t>єв</a:t>
            </a:r>
            <a:r>
              <a:rPr lang="uk-UA" sz="1600" dirty="0" smtClean="0"/>
              <a:t> М.С., Юрченко О.М. Захист інформації в комп’ютерних системах від несанкціонованого доступу. Навчальний посібник. К.: Видавництво Європейського Університету, 2001.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Ермолаев Е. Атака грубой силой. В </a:t>
            </a:r>
            <a:r>
              <a:rPr lang="ru-RU" sz="1600" dirty="0" err="1" smtClean="0"/>
              <a:t>жур</a:t>
            </a:r>
            <a:r>
              <a:rPr lang="ru-RU" sz="1600" dirty="0" smtClean="0"/>
              <a:t>. Хакер (спец. выпуск), №10,2004.</a:t>
            </a:r>
            <a:endParaRPr lang="uk-UA" sz="16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sz="1800" b="1" dirty="0" smtClean="0"/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428596" y="3857628"/>
            <a:ext cx="8351838" cy="2727325"/>
          </a:xfrm>
          <a:prstGeom prst="rect">
            <a:avLst/>
          </a:prstGeom>
          <a:gradFill rotWithShape="1">
            <a:gsLst>
              <a:gs pos="0">
                <a:srgbClr val="0070C0">
                  <a:alpha val="64998"/>
                </a:srgbClr>
              </a:gs>
              <a:gs pos="100000">
                <a:srgbClr val="65D6ED"/>
              </a:gs>
            </a:gsLst>
            <a:lin ang="5400000" scaled="1"/>
          </a:gra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000" i="1" dirty="0">
                <a:solidFill>
                  <a:srgbClr val="660066"/>
                </a:solidFill>
                <a:latin typeface="Arial Black" pitchFamily="34" charset="0"/>
                <a:ea typeface="Aparajita" pitchFamily="2" charset="0"/>
                <a:cs typeface="Aparajita" pitchFamily="2" charset="0"/>
              </a:rPr>
              <a:t>Використанні гіперпосилання</a:t>
            </a:r>
          </a:p>
          <a:p>
            <a:pPr algn="ctr">
              <a:lnSpc>
                <a:spcPct val="80000"/>
              </a:lnSpc>
            </a:pPr>
            <a:endParaRPr lang="uk-UA" sz="18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uk-UA" dirty="0">
                <a:hlinkClick r:id="rId4"/>
              </a:rPr>
              <a:t>http://open.ukrtelecom.ua/safety/</a:t>
            </a:r>
            <a:endParaRPr lang="uk-UA" dirty="0">
              <a:hlinkClick r:id="rId5"/>
            </a:endParaRPr>
          </a:p>
          <a:p>
            <a:pPr>
              <a:lnSpc>
                <a:spcPct val="80000"/>
              </a:lnSpc>
            </a:pPr>
            <a:r>
              <a:rPr lang="uk-UA" dirty="0">
                <a:hlinkClick r:id="rId5"/>
              </a:rPr>
              <a:t>http://www.uatur.com/html/oit/html/lesson11.htm</a:t>
            </a:r>
            <a:endParaRPr lang="uk-UA" dirty="0">
              <a:hlinkClick r:id="rId6"/>
            </a:endParaRPr>
          </a:p>
          <a:p>
            <a:pPr>
              <a:lnSpc>
                <a:spcPct val="80000"/>
              </a:lnSpc>
            </a:pPr>
            <a:r>
              <a:rPr lang="uk-UA" dirty="0">
                <a:hlinkClick r:id="rId6"/>
              </a:rPr>
              <a:t>http://www.microsoft.com/Ukraine/AtHome/Security/Children/default.mspx</a:t>
            </a:r>
            <a:endParaRPr lang="uk-UA" dirty="0">
              <a:hlinkClick r:id="rId7"/>
            </a:endParaRPr>
          </a:p>
          <a:p>
            <a:pPr>
              <a:lnSpc>
                <a:spcPct val="80000"/>
              </a:lnSpc>
            </a:pPr>
            <a:r>
              <a:rPr lang="uk-UA" dirty="0">
                <a:hlinkClick r:id="rId7"/>
              </a:rPr>
              <a:t>http://www.microsoft.com/Ukraine/AtHome/Security/Children/kidsafetyfaq.mspx</a:t>
            </a:r>
            <a:endParaRPr lang="uk-UA" dirty="0">
              <a:hlinkClick r:id="rId8"/>
            </a:endParaRPr>
          </a:p>
          <a:p>
            <a:pPr>
              <a:lnSpc>
                <a:spcPct val="80000"/>
              </a:lnSpc>
            </a:pPr>
            <a:r>
              <a:rPr lang="uk-UA" dirty="0">
                <a:hlinkClick r:id="rId8"/>
              </a:rPr>
              <a:t>http://www.yes.net.ua/security.htm</a:t>
            </a:r>
            <a:endParaRPr lang="uk-UA" dirty="0">
              <a:hlinkClick r:id="rId9"/>
            </a:endParaRPr>
          </a:p>
          <a:p>
            <a:pPr>
              <a:lnSpc>
                <a:spcPct val="80000"/>
              </a:lnSpc>
            </a:pPr>
            <a:r>
              <a:rPr lang="uk-UA" dirty="0">
                <a:hlinkClick r:id="rId9"/>
              </a:rPr>
              <a:t>http://www.iptelecom.ua/ukr/support/support_security.html</a:t>
            </a:r>
            <a:endParaRPr lang="uk-UA" dirty="0">
              <a:hlinkClick r:id="rId10"/>
            </a:endParaRPr>
          </a:p>
          <a:p>
            <a:pPr>
              <a:lnSpc>
                <a:spcPct val="80000"/>
              </a:lnSpc>
            </a:pPr>
            <a:r>
              <a:rPr lang="uk-UA" dirty="0">
                <a:hlinkClick r:id="rId10"/>
              </a:rPr>
              <a:t>http://www.protected.kiev.ua/</a:t>
            </a:r>
            <a:endParaRPr lang="uk-UA" u="sng" dirty="0"/>
          </a:p>
          <a:p>
            <a:pPr>
              <a:lnSpc>
                <a:spcPct val="80000"/>
              </a:lnSpc>
            </a:pPr>
            <a:r>
              <a:rPr lang="uk-UA" u="sng" dirty="0">
                <a:hlinkClick r:id="rId11"/>
              </a:rPr>
              <a:t>http://webcollection.narod.ru/banner/fontface.html</a:t>
            </a:r>
            <a:r>
              <a:rPr lang="ru-RU" dirty="0">
                <a:hlinkClick r:id="rId11"/>
              </a:rPr>
              <a:t> </a:t>
            </a:r>
            <a:endParaRPr lang="ru-RU" dirty="0"/>
          </a:p>
          <a:p>
            <a:pPr>
              <a:lnSpc>
                <a:spcPct val="80000"/>
              </a:lnSpc>
            </a:pPr>
            <a:r>
              <a:rPr lang="en-US" dirty="0">
                <a:hlinkClick r:id="rId12"/>
              </a:rPr>
              <a:t>http://content-filtering.ru/index/</a:t>
            </a:r>
            <a:endParaRPr lang="ru-RU" dirty="0"/>
          </a:p>
          <a:p>
            <a:pPr>
              <a:lnSpc>
                <a:spcPct val="80000"/>
              </a:lnSpc>
            </a:pPr>
            <a:r>
              <a:rPr lang="en-US" dirty="0">
                <a:hlinkClick r:id="rId13"/>
              </a:rPr>
              <a:t>http://my.ukrweb.info/node/117</a:t>
            </a:r>
            <a:endParaRPr lang="uk-UA" dirty="0"/>
          </a:p>
          <a:p>
            <a:pPr>
              <a:lnSpc>
                <a:spcPct val="80000"/>
              </a:lnSpc>
            </a:pPr>
            <a:endParaRPr lang="uk-UA" dirty="0"/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428625" y="428625"/>
            <a:ext cx="8358188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5882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Використана  література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745677">
            <a:off x="7607300" y="4795838"/>
            <a:ext cx="125888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nimBg="1"/>
      <p:bldP spid="327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7758113" cy="4298950"/>
          </a:xfrm>
          <a:gradFill rotWithShape="1">
            <a:gsLst>
              <a:gs pos="0">
                <a:srgbClr val="FF66FF"/>
              </a:gs>
              <a:gs pos="50000">
                <a:srgbClr val="FFFBFF"/>
              </a:gs>
              <a:gs pos="100000">
                <a:srgbClr val="FF66FF"/>
              </a:gs>
            </a:gsLst>
            <a:lin ang="2700000" scaled="1"/>
          </a:gradFill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600" i="1" dirty="0" smtClean="0"/>
              <a:t>	</a:t>
            </a:r>
            <a:endParaRPr lang="uk-UA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uk-UA" sz="1600" dirty="0" smtClean="0"/>
              <a:t>	Інтернет охоплює майже весь світ, а отже ця мережа доступна і для тих людей, які мають далеко не найкращі наміри. Проблема збільшується ще й тому, що після підключення комп'ютера до мережі, а особливо до Інтернету, виникає ризик вторгнення зловмисника до цього комп’ютера та подальшого використання його для атак на інші комп’ютерні системи.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600" dirty="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600" dirty="0" smtClean="0"/>
              <a:t>	</a:t>
            </a:r>
            <a:r>
              <a:rPr lang="uk-UA" sz="1600" b="1" dirty="0" smtClean="0"/>
              <a:t>У цьому проекті ви отримаєте відповіді на такі запитання:</a:t>
            </a:r>
            <a:endParaRPr lang="uk-UA" sz="1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600" dirty="0" smtClean="0"/>
              <a:t>	Хто прагне проникнути до мого комп'ютера?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600" dirty="0" smtClean="0"/>
              <a:t>	Хто за мною спостерігає?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600" dirty="0" smtClean="0"/>
              <a:t>	Як уберегтися від непроханих візитерів?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600" dirty="0" smtClean="0"/>
              <a:t>	Як саме й навіщо люди здобувають інформацію про мене?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600" dirty="0" smtClean="0"/>
              <a:t>	Як уберегти персональну інформацію від викрадення?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600" dirty="0" smtClean="0"/>
              <a:t>	Хто і як може завдати мені шкоди?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600" dirty="0" smtClean="0"/>
              <a:t>	Як убезпечити себе в Інтернеті?</a:t>
            </a:r>
            <a:endParaRPr lang="ru-RU" sz="1600" dirty="0" smtClean="0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428625" y="549275"/>
            <a:ext cx="8286750" cy="1093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2941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291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4857750"/>
            <a:ext cx="2416175" cy="1811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43063"/>
            <a:ext cx="8429625" cy="1000125"/>
          </a:xfrm>
          <a:gradFill rotWithShape="1">
            <a:gsLst>
              <a:gs pos="0">
                <a:srgbClr val="FF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solidFill>
              <a:schemeClr val="accent2"/>
            </a:solidFill>
          </a:ln>
        </p:spPr>
        <p:txBody>
          <a:bodyPr/>
          <a:lstStyle/>
          <a:p>
            <a:pPr marL="179388" indent="0" eaLnBrk="1" hangingPunct="1">
              <a:buFont typeface="Wingdings" pitchFamily="2" charset="2"/>
              <a:buNone/>
            </a:pPr>
            <a:r>
              <a:rPr lang="uk-UA" sz="1800" dirty="0" smtClean="0"/>
              <a:t>Кожен користувач Інтернету повинен мати чітке уявлення про основні джерела безпеки, що йому загрожують. Це насамперед діяльність </a:t>
            </a:r>
            <a:r>
              <a:rPr lang="uk-UA" sz="1800" b="1" i="1" dirty="0" smtClean="0"/>
              <a:t>хакерів</a:t>
            </a:r>
            <a:r>
              <a:rPr lang="uk-UA" sz="1800" dirty="0" smtClean="0"/>
              <a:t>, а також </a:t>
            </a:r>
            <a:r>
              <a:rPr lang="uk-UA" sz="1800" b="1" i="1" dirty="0" smtClean="0"/>
              <a:t>віруси</a:t>
            </a:r>
            <a:r>
              <a:rPr lang="uk-UA" sz="1800" dirty="0" smtClean="0"/>
              <a:t> та </a:t>
            </a:r>
            <a:r>
              <a:rPr lang="uk-UA" sz="1800" b="1" i="1" dirty="0" smtClean="0"/>
              <a:t>спам</a:t>
            </a:r>
            <a:r>
              <a:rPr lang="uk-UA" sz="1800" dirty="0" smtClean="0"/>
              <a:t>.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/>
          <a:srcRect l="26790" t="10515" r="29083" b="11765"/>
          <a:stretch>
            <a:fillRect/>
          </a:stretch>
        </p:blipFill>
        <p:spPr bwMode="auto">
          <a:xfrm>
            <a:off x="1000125" y="2571750"/>
            <a:ext cx="1928813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10"/>
          <p:cNvSpPr txBox="1">
            <a:spLocks noChangeArrowheads="1"/>
          </p:cNvSpPr>
          <p:nvPr/>
        </p:nvSpPr>
        <p:spPr bwMode="auto">
          <a:xfrm>
            <a:off x="214282" y="5300505"/>
            <a:ext cx="4500594" cy="1200329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>
              <a:buFont typeface="Wingdings" pitchFamily="2" charset="2"/>
              <a:buNone/>
            </a:pPr>
            <a:r>
              <a:rPr lang="uk-UA" sz="1800" b="1" dirty="0" err="1"/>
              <a:t>Хакер</a:t>
            </a:r>
            <a:r>
              <a:rPr lang="uk-UA" sz="1800" b="1" dirty="0"/>
              <a:t> - </a:t>
            </a:r>
            <a:r>
              <a:rPr lang="uk-UA" sz="1800" dirty="0"/>
              <a:t>тепер так називають людину, яка без дозволу  проникає до чужої</a:t>
            </a:r>
            <a:r>
              <a:rPr lang="en-US" sz="1800" dirty="0"/>
              <a:t> </a:t>
            </a:r>
            <a:r>
              <a:rPr lang="uk-UA" sz="1800" dirty="0"/>
              <a:t>комп'ютерної системи з наміром викрасти або зруйнувати </a:t>
            </a:r>
            <a:r>
              <a:rPr lang="uk-UA" sz="1800" dirty="0" smtClean="0"/>
              <a:t>дані </a:t>
            </a:r>
            <a:endParaRPr lang="uk-UA" sz="1800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4358869" y="2752371"/>
          <a:ext cx="4382467" cy="3686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285750" y="428625"/>
            <a:ext cx="8501063" cy="10953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823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Хто прагне проникнути </a:t>
            </a:r>
            <a:endParaRPr lang="uk-U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мого </a:t>
            </a: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комп'ютера?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nimBg="1"/>
      <p:bldP spid="13317" grpId="0" animBg="1"/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6063" y="1643063"/>
            <a:ext cx="3286125" cy="3500437"/>
          </a:xfrm>
          <a:gradFill rotWithShape="1">
            <a:gsLst>
              <a:gs pos="0">
                <a:srgbClr val="FF66FF"/>
              </a:gs>
              <a:gs pos="100000">
                <a:srgbClr val="FF66FF">
                  <a:gamma/>
                  <a:tint val="0"/>
                  <a:invGamma/>
                </a:srgbClr>
              </a:gs>
            </a:gsLst>
            <a:path path="rect">
              <a:fillToRect l="100000" b="100000"/>
            </a:path>
          </a:gradFill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000" dirty="0" smtClean="0"/>
              <a:t>	</a:t>
            </a:r>
            <a:endParaRPr lang="uk-UA" sz="1000" b="1" dirty="0" smtClean="0"/>
          </a:p>
          <a:p>
            <a:pPr marL="180000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sz="1000" b="1" dirty="0" smtClean="0"/>
              <a:t> </a:t>
            </a:r>
            <a:r>
              <a:rPr lang="en-US" sz="1000" b="1" dirty="0" smtClean="0"/>
              <a:t>	</a:t>
            </a:r>
            <a:r>
              <a:rPr lang="uk-UA" sz="2000" b="1" dirty="0" smtClean="0"/>
              <a:t>Троянські </a:t>
            </a:r>
            <a:r>
              <a:rPr lang="uk-UA" sz="2000" b="1" dirty="0" smtClean="0"/>
              <a:t>коні</a:t>
            </a:r>
          </a:p>
          <a:p>
            <a:pPr marL="179388" indent="-4763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sz="2000" dirty="0" smtClean="0"/>
              <a:t>Це </a:t>
            </a:r>
            <a:r>
              <a:rPr lang="uk-UA" sz="2000" dirty="0" smtClean="0"/>
              <a:t>шкідливі програми, які розповсюджуються шляхом обману. </a:t>
            </a:r>
            <a:endParaRPr lang="uk-UA" sz="2000" dirty="0" smtClean="0"/>
          </a:p>
          <a:p>
            <a:pPr marL="179388" indent="-4763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sz="2000" dirty="0" smtClean="0"/>
              <a:t>Вони відкривають </a:t>
            </a:r>
            <a:r>
              <a:rPr lang="uk-UA" sz="2000" dirty="0" err="1" smtClean="0"/>
              <a:t>хакерам</a:t>
            </a:r>
            <a:r>
              <a:rPr lang="uk-UA" sz="2000" dirty="0" smtClean="0"/>
              <a:t> доступ до системи, можуть спричинити руйнування </a:t>
            </a:r>
            <a:r>
              <a:rPr lang="uk-UA" sz="2000" dirty="0" smtClean="0"/>
              <a:t>та </a:t>
            </a:r>
            <a:r>
              <a:rPr lang="uk-UA" sz="2000" dirty="0" smtClean="0"/>
              <a:t>виконання інших програм.</a:t>
            </a:r>
            <a:endParaRPr lang="ru-RU" sz="1100" dirty="0" smtClean="0"/>
          </a:p>
        </p:txBody>
      </p:sp>
      <p:pic>
        <p:nvPicPr>
          <p:cNvPr id="14340" name="Picture 7" descr="http://soft-warezportal.ru/uploads/posts/2009-02/1234316390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8576">
            <a:off x="6165850" y="1773238"/>
            <a:ext cx="2143125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57188" y="5214938"/>
            <a:ext cx="4572000" cy="1200329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uk-UA" sz="1800" b="1" dirty="0"/>
              <a:t>Перевантаження сайту або </a:t>
            </a:r>
            <a:r>
              <a:rPr lang="uk-UA" sz="1800" b="1" dirty="0" smtClean="0"/>
              <a:t>мережі </a:t>
            </a:r>
            <a:r>
              <a:rPr lang="uk-UA" sz="1800" dirty="0" smtClean="0"/>
              <a:t>Збільшення  робочого </a:t>
            </a:r>
            <a:r>
              <a:rPr lang="uk-UA" sz="1800" dirty="0"/>
              <a:t>навантаження </a:t>
            </a:r>
            <a:r>
              <a:rPr lang="uk-UA" sz="1800" dirty="0" smtClean="0"/>
              <a:t>сайту або </a:t>
            </a:r>
            <a:r>
              <a:rPr lang="uk-UA" sz="1800" dirty="0" smtClean="0"/>
              <a:t>мережі,  внаслідок </a:t>
            </a:r>
            <a:r>
              <a:rPr lang="uk-UA" sz="1800" dirty="0"/>
              <a:t>чого </a:t>
            </a:r>
            <a:r>
              <a:rPr lang="uk-UA" sz="1800" dirty="0" smtClean="0"/>
              <a:t>вони не </a:t>
            </a:r>
            <a:r>
              <a:rPr lang="uk-UA" sz="1800" dirty="0"/>
              <a:t>можуть нормально </a:t>
            </a:r>
            <a:r>
              <a:rPr lang="uk-UA" sz="1800" dirty="0" smtClean="0"/>
              <a:t>функціонувати</a:t>
            </a:r>
            <a:endParaRPr lang="ru-RU" sz="1800" dirty="0"/>
          </a:p>
        </p:txBody>
      </p:sp>
      <p:pic>
        <p:nvPicPr>
          <p:cNvPr id="14342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928813"/>
            <a:ext cx="2365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 descr="http://www.3dnews.ru/_imgdata/img/2007/12/21/68888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56655">
            <a:off x="5883275" y="3535363"/>
            <a:ext cx="318293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http://www.nothing2hide.net/blog/wp-content/uploads/2007/05/fox_prim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4797425"/>
            <a:ext cx="2928937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428596" y="428604"/>
            <a:ext cx="8462962" cy="1166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823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Способи проникнення </a:t>
            </a:r>
            <a:r>
              <a:rPr lang="uk-UA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Хакерів</a:t>
            </a: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чужих систем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nimBg="1"/>
      <p:bldP spid="143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Місце для вмісту 2"/>
          <p:cNvSpPr>
            <a:spLocks noGrp="1"/>
          </p:cNvSpPr>
          <p:nvPr>
            <p:ph idx="1"/>
          </p:nvPr>
        </p:nvSpPr>
        <p:spPr>
          <a:xfrm>
            <a:off x="357188" y="2000250"/>
            <a:ext cx="4895850" cy="1857375"/>
          </a:xfrm>
          <a:gradFill rotWithShape="1">
            <a:gsLst>
              <a:gs pos="0">
                <a:srgbClr val="FF3399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>
            <a:solidFill>
              <a:schemeClr val="accent2"/>
            </a:solidFill>
          </a:ln>
        </p:spPr>
        <p:txBody>
          <a:bodyPr/>
          <a:lstStyle/>
          <a:p>
            <a:pPr marL="179388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b="1" dirty="0" smtClean="0"/>
          </a:p>
          <a:p>
            <a:pPr marL="179388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000" b="1" dirty="0" smtClean="0"/>
              <a:t>Підміна  </a:t>
            </a:r>
            <a:r>
              <a:rPr lang="uk-UA" sz="2000" b="1" dirty="0" smtClean="0"/>
              <a:t>адрес</a:t>
            </a:r>
            <a:endParaRPr lang="uk-UA" sz="2000" dirty="0" smtClean="0"/>
          </a:p>
          <a:p>
            <a:pPr marL="179388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000" dirty="0" smtClean="0"/>
              <a:t>Користувач </a:t>
            </a:r>
            <a:r>
              <a:rPr lang="uk-UA" sz="2000" dirty="0" smtClean="0"/>
              <a:t> зводить у браузері адресу якогось сайту, його спрямовують до зовсім іншого </a:t>
            </a:r>
            <a:r>
              <a:rPr lang="uk-UA" sz="2000" dirty="0" smtClean="0"/>
              <a:t>сайту</a:t>
            </a:r>
            <a:endParaRPr lang="uk-UA" sz="2800" dirty="0" smtClean="0"/>
          </a:p>
        </p:txBody>
      </p:sp>
      <p:pic>
        <p:nvPicPr>
          <p:cNvPr id="15365" name="Picture 11" descr="http://it.1krok.com/doc/2008/pf/0pre/firewall_tech/snpa1-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714500"/>
            <a:ext cx="3241675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4357688" y="4572000"/>
            <a:ext cx="4500592" cy="1889748"/>
          </a:xfrm>
          <a:prstGeom prst="rect">
            <a:avLst/>
          </a:prstGeom>
          <a:gradFill rotWithShape="1">
            <a:gsLst>
              <a:gs pos="0">
                <a:srgbClr val="FF3399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b="1" dirty="0"/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uk-UA" sz="2000" b="1" dirty="0"/>
              <a:t>Аналіз </a:t>
            </a:r>
            <a:r>
              <a:rPr lang="uk-UA" sz="2000" b="1" dirty="0" smtClean="0"/>
              <a:t>пакетів</a:t>
            </a:r>
            <a:endParaRPr lang="uk-UA" sz="20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uk-UA" sz="2000" dirty="0" err="1" smtClean="0"/>
              <a:t>Хакер</a:t>
            </a:r>
            <a:r>
              <a:rPr lang="uk-UA" sz="2000" dirty="0" smtClean="0"/>
              <a:t> </a:t>
            </a:r>
            <a:r>
              <a:rPr lang="uk-UA" sz="2000" dirty="0"/>
              <a:t>читає певну інформацію що міститься у пакетах, які передаються </a:t>
            </a:r>
            <a:r>
              <a:rPr lang="uk-UA" sz="2000" dirty="0" smtClean="0"/>
              <a:t>мережею</a:t>
            </a:r>
            <a:r>
              <a:rPr lang="uk-UA" sz="2000" dirty="0" smtClean="0"/>
              <a:t>, </a:t>
            </a:r>
            <a:r>
              <a:rPr lang="uk-UA" sz="2000" dirty="0"/>
              <a:t> для несанкціонованого збирання </a:t>
            </a:r>
            <a:r>
              <a:rPr lang="uk-UA" sz="2000" dirty="0" smtClean="0"/>
              <a:t>інформації</a:t>
            </a:r>
            <a:endParaRPr lang="ru-RU" sz="2000" dirty="0"/>
          </a:p>
        </p:txBody>
      </p:sp>
      <p:pic>
        <p:nvPicPr>
          <p:cNvPr id="15368" name="Picture 8" descr="CAETGNK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365625"/>
            <a:ext cx="3097212" cy="20399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357188" y="428625"/>
            <a:ext cx="8534400" cy="11668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5882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Способи проникнення </a:t>
            </a:r>
            <a:r>
              <a:rPr lang="uk-UA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Хакерів</a:t>
            </a: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чужих систем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  <p:bldP spid="153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Місце для вмісту 2"/>
          <p:cNvSpPr>
            <a:spLocks noGrp="1"/>
          </p:cNvSpPr>
          <p:nvPr>
            <p:ph idx="1"/>
          </p:nvPr>
        </p:nvSpPr>
        <p:spPr>
          <a:xfrm>
            <a:off x="428625" y="1571625"/>
            <a:ext cx="4000500" cy="2857500"/>
          </a:xfrm>
          <a:gradFill>
            <a:gsLst>
              <a:gs pos="0">
                <a:srgbClr val="D252C0"/>
              </a:gs>
              <a:gs pos="100000">
                <a:schemeClr val="accent5">
                  <a:lumMod val="90000"/>
                  <a:alpha val="25000"/>
                </a:schemeClr>
              </a:gs>
            </a:gsLst>
            <a:lin ang="5400000" scaled="1"/>
          </a:gradFill>
          <a:ln>
            <a:solidFill>
              <a:schemeClr val="accent2"/>
            </a:solidFill>
          </a:ln>
        </p:spPr>
        <p:txBody>
          <a:bodyPr/>
          <a:lstStyle/>
          <a:p>
            <a:pPr marL="36000" indent="0" algn="ctr" eaLnBrk="1" hangingPunct="1">
              <a:buFont typeface="Wingdings" pitchFamily="2" charset="2"/>
              <a:buNone/>
              <a:defRPr/>
            </a:pPr>
            <a:r>
              <a:rPr lang="uk-UA" sz="2000" b="1" dirty="0" err="1" smtClean="0"/>
              <a:t>Соціотехніка</a:t>
            </a:r>
            <a:endParaRPr lang="uk-UA" sz="2000" dirty="0" smtClean="0"/>
          </a:p>
          <a:p>
            <a:pPr marL="36000" indent="0" eaLnBrk="1" hangingPunct="1">
              <a:buFont typeface="Wingdings" pitchFamily="2" charset="2"/>
              <a:buNone/>
              <a:defRPr/>
            </a:pPr>
            <a:r>
              <a:rPr lang="uk-UA" sz="2000" dirty="0" smtClean="0"/>
              <a:t>Це  шахрайські дії, спрямовані </a:t>
            </a:r>
            <a:r>
              <a:rPr lang="uk-UA" sz="2000" dirty="0" smtClean="0"/>
              <a:t>на отримання </a:t>
            </a:r>
            <a:r>
              <a:rPr lang="uk-UA" sz="2000" dirty="0" smtClean="0"/>
              <a:t>інформації, гра </a:t>
            </a:r>
            <a:r>
              <a:rPr lang="uk-UA" sz="2000" dirty="0" err="1" smtClean="0"/>
              <a:t>хакера</a:t>
            </a:r>
            <a:r>
              <a:rPr lang="uk-UA" sz="2000" dirty="0" smtClean="0"/>
              <a:t> на довірі </a:t>
            </a:r>
            <a:r>
              <a:rPr lang="uk-UA" sz="2000" dirty="0" smtClean="0"/>
              <a:t>людини шляхом використання сфальсифікованих сайтів </a:t>
            </a:r>
            <a:r>
              <a:rPr lang="uk-UA" sz="2000" dirty="0" smtClean="0"/>
              <a:t>та </a:t>
            </a:r>
            <a:r>
              <a:rPr lang="uk-UA" sz="2000" dirty="0" smtClean="0"/>
              <a:t>фіктивних електронних повідомлень</a:t>
            </a:r>
            <a:endParaRPr lang="uk-UA" sz="2000" dirty="0" smtClean="0"/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428625" y="4643438"/>
            <a:ext cx="2857491" cy="1323439"/>
          </a:xfrm>
          <a:prstGeom prst="rect">
            <a:avLst/>
          </a:prstGeom>
          <a:gradFill flip="none" rotWithShape="1">
            <a:gsLst>
              <a:gs pos="0">
                <a:srgbClr val="D252C0"/>
              </a:gs>
              <a:gs pos="0">
                <a:srgbClr val="D252C0"/>
              </a:gs>
              <a:gs pos="100000">
                <a:schemeClr val="accent5">
                  <a:lumMod val="90000"/>
                  <a:alpha val="25000"/>
                </a:schemeClr>
              </a:gs>
            </a:gsLst>
            <a:lin ang="16200000" scaled="1"/>
            <a:tileRect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/>
              <a:t>Підміна </a:t>
            </a:r>
            <a:r>
              <a:rPr lang="uk-UA" sz="2000" b="1" dirty="0" err="1" smtClean="0"/>
              <a:t>веб-сторінки</a:t>
            </a:r>
            <a:r>
              <a:rPr lang="uk-UA" sz="2000" dirty="0" smtClean="0"/>
              <a:t> відображення іншої інформації на вашій </a:t>
            </a:r>
            <a:r>
              <a:rPr lang="uk-UA" sz="2000" dirty="0" err="1" smtClean="0"/>
              <a:t>веб-сторінці</a:t>
            </a:r>
            <a:endParaRPr lang="ru-RU" sz="2000" dirty="0"/>
          </a:p>
        </p:txBody>
      </p:sp>
      <p:pic>
        <p:nvPicPr>
          <p:cNvPr id="19460" name="Picture 9" descr="http://www.tehniki.net/uploads/posts/1212128535_vir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5170">
            <a:off x="6619875" y="4999038"/>
            <a:ext cx="230346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21751">
            <a:off x="3417694" y="3911603"/>
            <a:ext cx="45339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 descr="http://www.oszone.net/user_img/070306221434/HPISET0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88139">
            <a:off x="4417107" y="1896998"/>
            <a:ext cx="4349699" cy="1603375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428625" y="500063"/>
            <a:ext cx="8534400" cy="10239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058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Способи проникнення </a:t>
            </a:r>
            <a:r>
              <a:rPr lang="uk-UA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Хакерів</a:t>
            </a: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чужих систем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  <p:bldP spid="163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0" y="2357438"/>
            <a:ext cx="2786063" cy="1500187"/>
          </a:xfrm>
          <a:gradFill rotWithShape="1">
            <a:gsLst>
              <a:gs pos="0">
                <a:srgbClr val="FF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solidFill>
              <a:schemeClr val="accent2"/>
            </a:solidFill>
          </a:ln>
        </p:spPr>
        <p:txBody>
          <a:bodyPr/>
          <a:lstStyle/>
          <a:p>
            <a:pPr marL="34925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400" b="1" dirty="0" smtClean="0"/>
              <a:t>	</a:t>
            </a:r>
            <a:r>
              <a:rPr lang="uk-UA" sz="1600" b="1" dirty="0" smtClean="0"/>
              <a:t>Віруси</a:t>
            </a:r>
            <a:r>
              <a:rPr lang="uk-UA" sz="1600" dirty="0" smtClean="0"/>
              <a:t>. Програми названі на ім'я біологічних організмів, бо вони досить малі, розповсюджуються, роблячи копії з самих себе, та не можуть існувати без </a:t>
            </a:r>
            <a:r>
              <a:rPr lang="uk-UA" sz="1600" dirty="0" smtClean="0"/>
              <a:t>носія</a:t>
            </a:r>
            <a:endParaRPr lang="ru-RU" sz="1400" dirty="0" smtClean="0"/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357188" y="4786313"/>
            <a:ext cx="4562475" cy="1793875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189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179388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b="1" dirty="0"/>
              <a:t>	</a:t>
            </a:r>
            <a:r>
              <a:rPr lang="uk-UA" sz="1800" b="1" dirty="0" smtClean="0"/>
              <a:t>Хробак.</a:t>
            </a:r>
            <a:r>
              <a:rPr lang="uk-UA" sz="1800" dirty="0" smtClean="0"/>
              <a:t>  Розмножується</a:t>
            </a:r>
            <a:r>
              <a:rPr lang="uk-UA" sz="1800" dirty="0"/>
              <a:t>, роблячи власні копії, </a:t>
            </a:r>
            <a:r>
              <a:rPr lang="uk-UA" sz="1800" dirty="0" smtClean="0"/>
              <a:t>не </a:t>
            </a:r>
            <a:r>
              <a:rPr lang="uk-UA" sz="1800" dirty="0"/>
              <a:t>потребує носія й існує сам по собі. Часто </a:t>
            </a:r>
            <a:r>
              <a:rPr lang="uk-UA" sz="1800" dirty="0" smtClean="0"/>
              <a:t>передаються </a:t>
            </a:r>
            <a:r>
              <a:rPr lang="uk-UA" sz="1800" dirty="0"/>
              <a:t>через електрону пошту. </a:t>
            </a:r>
            <a:r>
              <a:rPr lang="uk-UA" sz="1800" dirty="0" smtClean="0"/>
              <a:t>Нинішні різновиди хробаків спричиняють </a:t>
            </a:r>
            <a:r>
              <a:rPr lang="uk-UA" sz="1800" dirty="0"/>
              <a:t>значні перенавантаження мереж і можуть руйнувати </a:t>
            </a:r>
            <a:r>
              <a:rPr lang="uk-UA" sz="1800" dirty="0" smtClean="0"/>
              <a:t>файли </a:t>
            </a:r>
            <a:endParaRPr lang="ru-RU" dirty="0"/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357188" y="1484313"/>
            <a:ext cx="8429625" cy="758825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50000">
                <a:srgbClr val="FFE3FF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uk-UA" sz="1800" dirty="0"/>
              <a:t>Існують програми, що мандрують Інтернетом та, потрапивши на комп'ютер чи до локальної мережі, завдають тієї чи іншої шкоди. Особливо небезпечними є два види таких програм — віруси та </a:t>
            </a:r>
            <a:r>
              <a:rPr lang="uk-UA" sz="1800" dirty="0" smtClean="0"/>
              <a:t>хробаки</a:t>
            </a:r>
            <a:endParaRPr lang="ru-RU" sz="1800" dirty="0"/>
          </a:p>
        </p:txBody>
      </p:sp>
      <p:grpSp>
        <p:nvGrpSpPr>
          <p:cNvPr id="2" name="Групувати 6"/>
          <p:cNvGrpSpPr>
            <a:grpSpLocks/>
          </p:cNvGrpSpPr>
          <p:nvPr/>
        </p:nvGrpSpPr>
        <p:grpSpPr bwMode="auto">
          <a:xfrm>
            <a:off x="357188" y="2357438"/>
            <a:ext cx="1558925" cy="1531937"/>
            <a:chOff x="1876638" y="1628775"/>
            <a:chExt cx="2406772" cy="2338803"/>
          </a:xfrm>
        </p:grpSpPr>
        <p:pic>
          <p:nvPicPr>
            <p:cNvPr id="20489" name="Picture 5"/>
            <p:cNvPicPr>
              <a:picLocks noChangeAspect="1" noChangeArrowheads="1"/>
            </p:cNvPicPr>
            <p:nvPr/>
          </p:nvPicPr>
          <p:blipFill>
            <a:blip r:embed="rId3"/>
            <a:srcRect r="2238"/>
            <a:stretch>
              <a:fillRect/>
            </a:stretch>
          </p:blipFill>
          <p:spPr bwMode="auto">
            <a:xfrm>
              <a:off x="1876638" y="1628775"/>
              <a:ext cx="2406437" cy="2290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0" name="Rectangle 6"/>
            <p:cNvSpPr>
              <a:spLocks noChangeArrowheads="1"/>
            </p:cNvSpPr>
            <p:nvPr/>
          </p:nvSpPr>
          <p:spPr bwMode="auto">
            <a:xfrm>
              <a:off x="2413861" y="3591715"/>
              <a:ext cx="1869549" cy="375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uk-UA" sz="1000">
                  <a:solidFill>
                    <a:srgbClr val="FFFF00"/>
                  </a:solidFill>
                </a:rPr>
                <a:t>Robert Morris</a:t>
              </a:r>
              <a:endParaRPr lang="ru-RU" sz="1000">
                <a:solidFill>
                  <a:srgbClr val="FFFF00"/>
                </a:solidFill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7188" y="4071938"/>
            <a:ext cx="4643437" cy="681037"/>
          </a:xfrm>
          <a:prstGeom prst="rect">
            <a:avLst/>
          </a:prstGeom>
          <a:gradFill rotWithShape="0">
            <a:gsLst>
              <a:gs pos="0">
                <a:srgbClr val="7F7F7F"/>
              </a:gs>
              <a:gs pos="50000">
                <a:srgbClr val="DAA8A8"/>
              </a:gs>
              <a:gs pos="100000">
                <a:srgbClr val="FFC8C8"/>
              </a:gs>
            </a:gsLst>
            <a:lin ang="5400000"/>
          </a:gra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">
              <a:lnSpc>
                <a:spcPct val="90000"/>
              </a:lnSpc>
              <a:spcBef>
                <a:spcPct val="20000"/>
              </a:spcBef>
            </a:pPr>
            <a:r>
              <a:rPr lang="uk-UA" sz="1000" i="1" dirty="0"/>
              <a:t>Першим відомим </a:t>
            </a:r>
            <a:r>
              <a:rPr lang="uk-UA" sz="1000" i="1" dirty="0" err="1"/>
              <a:t>“хробаком</a:t>
            </a:r>
            <a:r>
              <a:rPr lang="uk-UA" sz="1000" i="1" dirty="0"/>
              <a:t>" прийнято вважати програму </a:t>
            </a:r>
            <a:r>
              <a:rPr lang="uk-UA" sz="1000" b="1" i="1" dirty="0"/>
              <a:t>Роберта Морріса</a:t>
            </a:r>
            <a:r>
              <a:rPr lang="uk-UA" sz="1000" i="1" dirty="0"/>
              <a:t> , студента Корнелського університету.</a:t>
            </a:r>
          </a:p>
          <a:p>
            <a:pPr marL="34925">
              <a:lnSpc>
                <a:spcPct val="90000"/>
              </a:lnSpc>
              <a:spcBef>
                <a:spcPct val="20000"/>
              </a:spcBef>
            </a:pPr>
            <a:r>
              <a:rPr lang="uk-UA" sz="1000" i="1" dirty="0"/>
              <a:t>За </a:t>
            </a:r>
            <a:r>
              <a:rPr lang="uk-UA" sz="1000" b="1" i="1" dirty="0"/>
              <a:t>90</a:t>
            </a:r>
            <a:r>
              <a:rPr lang="uk-UA" sz="1000" i="1" dirty="0"/>
              <a:t> хвилин, використовуючи помилку переповнювання буфера, </a:t>
            </a:r>
            <a:r>
              <a:rPr lang="uk-UA" sz="1000" i="1" dirty="0" err="1"/>
              <a:t>Morris</a:t>
            </a:r>
            <a:r>
              <a:rPr lang="uk-UA" sz="1000" i="1" dirty="0"/>
              <a:t> </a:t>
            </a:r>
            <a:r>
              <a:rPr lang="uk-UA" sz="1000" i="1" dirty="0" err="1"/>
              <a:t>Worm</a:t>
            </a:r>
            <a:r>
              <a:rPr lang="uk-UA" sz="1000" i="1" dirty="0"/>
              <a:t> заразив </a:t>
            </a:r>
            <a:r>
              <a:rPr lang="uk-UA" sz="1000" b="1" i="1" dirty="0"/>
              <a:t>6000</a:t>
            </a:r>
            <a:r>
              <a:rPr lang="uk-UA" sz="1000" i="1" dirty="0"/>
              <a:t> комп'ютерів Глобальної Мережі.</a:t>
            </a:r>
            <a:r>
              <a:rPr lang="ru-RU" sz="1000" i="1" dirty="0"/>
              <a:t> </a:t>
            </a:r>
          </a:p>
        </p:txBody>
      </p:sp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09720">
            <a:off x="4932363" y="2420938"/>
            <a:ext cx="3959225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357188" y="500063"/>
            <a:ext cx="8501062" cy="881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5882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Віруси та хробаки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nimBg="1"/>
      <p:bldP spid="17412" grpId="0" animBg="1"/>
      <p:bldP spid="17413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0" y="1428750"/>
            <a:ext cx="5840413" cy="2071688"/>
          </a:xfrm>
          <a:gradFill rotWithShape="1">
            <a:gsLst>
              <a:gs pos="0">
                <a:srgbClr val="FF66FF"/>
              </a:gs>
              <a:gs pos="100000">
                <a:srgbClr val="FFCCFF"/>
              </a:gs>
            </a:gsLst>
            <a:path path="rect">
              <a:fillToRect l="100000" b="100000"/>
            </a:path>
          </a:gradFill>
          <a:ln w="28575">
            <a:solidFill>
              <a:schemeClr val="accent2"/>
            </a:solidFill>
          </a:ln>
        </p:spPr>
        <p:txBody>
          <a:bodyPr/>
          <a:lstStyle/>
          <a:p>
            <a:pPr marL="36000" eaLnBrk="1" hangingPunct="1">
              <a:buFont typeface="Wingdings" pitchFamily="2" charset="2"/>
              <a:buNone/>
              <a:defRPr/>
            </a:pPr>
            <a:r>
              <a:rPr lang="uk-UA" sz="1600" dirty="0" smtClean="0"/>
              <a:t>	</a:t>
            </a:r>
            <a:r>
              <a:rPr lang="uk-UA" sz="2000" dirty="0" smtClean="0"/>
              <a:t>Спамом називають небажану електронну </a:t>
            </a:r>
            <a:r>
              <a:rPr lang="uk-UA" sz="2000" dirty="0" smtClean="0"/>
              <a:t>пошту.  </a:t>
            </a:r>
            <a:r>
              <a:rPr lang="uk-UA" sz="2000" dirty="0" smtClean="0"/>
              <a:t>Боротися зі спамом дуже </a:t>
            </a:r>
            <a:r>
              <a:rPr lang="uk-UA" sz="2000" dirty="0" smtClean="0"/>
              <a:t>складно.</a:t>
            </a:r>
          </a:p>
          <a:p>
            <a:pPr marL="36000" eaLnBrk="1" hangingPunct="1">
              <a:buFont typeface="Wingdings" pitchFamily="2" charset="2"/>
              <a:buNone/>
              <a:defRPr/>
            </a:pPr>
            <a:r>
              <a:rPr lang="uk-UA" sz="2000" dirty="0" smtClean="0"/>
              <a:t>Цей потік </a:t>
            </a:r>
            <a:r>
              <a:rPr lang="uk-UA" sz="2000" dirty="0" smtClean="0"/>
              <a:t>рекламних та інших небажаних </a:t>
            </a:r>
            <a:r>
              <a:rPr lang="uk-UA" sz="2000" dirty="0" smtClean="0"/>
              <a:t>повідомлень призводять </a:t>
            </a:r>
            <a:r>
              <a:rPr lang="uk-UA" sz="2000" dirty="0" smtClean="0"/>
              <a:t>до перенавантаження мережних каналів та зайвих витрат дискового </a:t>
            </a:r>
            <a:r>
              <a:rPr lang="uk-UA" sz="2000" dirty="0" smtClean="0"/>
              <a:t>простору</a:t>
            </a:r>
            <a:endParaRPr lang="uk-UA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600" dirty="0" smtClean="0"/>
              <a:t>	</a:t>
            </a:r>
          </a:p>
        </p:txBody>
      </p:sp>
      <p:pic>
        <p:nvPicPr>
          <p:cNvPr id="18436" name="Picture 7" descr="http://my.ukrweb.info/files/antiantispa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786188"/>
            <a:ext cx="3887788" cy="274161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357188" y="3643313"/>
            <a:ext cx="4429125" cy="2505301"/>
          </a:xfrm>
          <a:prstGeom prst="rect">
            <a:avLst/>
          </a:prstGeom>
          <a:gradFill rotWithShape="1">
            <a:gsLst>
              <a:gs pos="0">
                <a:srgbClr val="D252C0"/>
              </a:gs>
              <a:gs pos="50000">
                <a:srgbClr val="FFFFFF"/>
              </a:gs>
              <a:gs pos="100000">
                <a:srgbClr val="D252C0"/>
              </a:gs>
            </a:gsLst>
            <a:lin ang="0" scaled="1"/>
          </a:gra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uk-UA" b="1" dirty="0" smtClean="0"/>
              <a:t>Фактори ризику:</a:t>
            </a:r>
            <a:endParaRPr lang="uk-UA" b="1" dirty="0"/>
          </a:p>
          <a:p>
            <a:pPr>
              <a:buFontTx/>
              <a:buChar char="•"/>
            </a:pPr>
            <a:r>
              <a:rPr lang="uk-UA" dirty="0"/>
              <a:t>підписка на безкоштовне отримання електронною поштою </a:t>
            </a:r>
            <a:r>
              <a:rPr lang="uk-UA" dirty="0" err="1"/>
              <a:t>прайс-листів</a:t>
            </a:r>
            <a:r>
              <a:rPr lang="uk-UA" dirty="0"/>
              <a:t>, новин та іншої подібної інформації;</a:t>
            </a:r>
          </a:p>
          <a:p>
            <a:pPr>
              <a:buFontTx/>
              <a:buChar char="•"/>
            </a:pPr>
            <a:r>
              <a:rPr lang="uk-UA" dirty="0"/>
              <a:t>відповідь на спам, що надійшов на вашу адресу (цим ви підтверджуєте, що адреса дійсно комусь належить);</a:t>
            </a:r>
          </a:p>
          <a:p>
            <a:pPr>
              <a:buFontTx/>
              <a:buChar char="•"/>
            </a:pPr>
            <a:r>
              <a:rPr lang="uk-UA" dirty="0"/>
              <a:t>надання згоди на участь у групі новин;</a:t>
            </a:r>
          </a:p>
          <a:p>
            <a:pPr>
              <a:buFontTx/>
              <a:buChar char="•"/>
            </a:pPr>
            <a:r>
              <a:rPr lang="uk-UA" dirty="0"/>
              <a:t>заповнення </a:t>
            </a:r>
            <a:r>
              <a:rPr lang="uk-UA" dirty="0" err="1"/>
              <a:t>онлайнових</a:t>
            </a:r>
            <a:r>
              <a:rPr lang="uk-UA" dirty="0"/>
              <a:t> форм;</a:t>
            </a:r>
          </a:p>
          <a:p>
            <a:pPr>
              <a:buFontTx/>
              <a:buChar char="•"/>
            </a:pPr>
            <a:r>
              <a:rPr lang="uk-UA" dirty="0"/>
              <a:t>участь у </a:t>
            </a:r>
            <a:r>
              <a:rPr lang="uk-UA" dirty="0" err="1"/>
              <a:t>чаті</a:t>
            </a:r>
            <a:r>
              <a:rPr lang="uk-UA" dirty="0"/>
              <a:t>.</a:t>
            </a:r>
            <a:endParaRPr lang="en-US" dirty="0"/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4"/>
          <a:srcRect r="3325"/>
          <a:stretch>
            <a:fillRect/>
          </a:stretch>
        </p:blipFill>
        <p:spPr bwMode="auto">
          <a:xfrm rot="-400897">
            <a:off x="517525" y="1700213"/>
            <a:ext cx="2301875" cy="16573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357188" y="500063"/>
            <a:ext cx="8429625" cy="809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1569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Спам</a:t>
            </a:r>
            <a:endParaRPr lang="ru-RU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nimBg="1"/>
      <p:bldP spid="18437" grpId="0" animBg="1"/>
    </p:bldLst>
  </p:timing>
</p:sld>
</file>

<file path=ppt/theme/theme1.xml><?xml version="1.0" encoding="utf-8"?>
<a:theme xmlns:a="http://schemas.openxmlformats.org/drawingml/2006/main" name="Пиксел">
  <a:themeElements>
    <a:clrScheme name="Пиксел 9">
      <a:dk1>
        <a:srgbClr val="000000"/>
      </a:dk1>
      <a:lt1>
        <a:srgbClr val="FFFFFF"/>
      </a:lt1>
      <a:dk2>
        <a:srgbClr val="000000"/>
      </a:dk2>
      <a:lt2>
        <a:srgbClr val="440044"/>
      </a:lt2>
      <a:accent1>
        <a:srgbClr val="FFCCCC"/>
      </a:accent1>
      <a:accent2>
        <a:srgbClr val="790571"/>
      </a:accent2>
      <a:accent3>
        <a:srgbClr val="FFFFFF"/>
      </a:accent3>
      <a:accent4>
        <a:srgbClr val="000000"/>
      </a:accent4>
      <a:accent5>
        <a:srgbClr val="FFE2E2"/>
      </a:accent5>
      <a:accent6>
        <a:srgbClr val="6D0466"/>
      </a:accent6>
      <a:hlink>
        <a:srgbClr val="993366"/>
      </a:hlink>
      <a:folHlink>
        <a:srgbClr val="9F839F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1539</TotalTime>
  <Words>1651</Words>
  <Application>Microsoft Office PowerPoint</Application>
  <PresentationFormat>Экран (4:3)</PresentationFormat>
  <Paragraphs>174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Пиксел</vt:lpstr>
      <vt:lpstr>Безпека в Інтернеті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Безпека в Інтернеті</dc:title>
  <dc:creator>Саввон О.Г.</dc:creator>
  <cp:lastModifiedBy>XTreme</cp:lastModifiedBy>
  <cp:revision>128</cp:revision>
  <dcterms:created xsi:type="dcterms:W3CDTF">2009-04-07T09:05:56Z</dcterms:created>
  <dcterms:modified xsi:type="dcterms:W3CDTF">2012-02-10T16:49:58Z</dcterms:modified>
</cp:coreProperties>
</file>