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96" r:id="rId2"/>
    <p:sldId id="335" r:id="rId3"/>
    <p:sldId id="308" r:id="rId4"/>
    <p:sldId id="294" r:id="rId5"/>
    <p:sldId id="319" r:id="rId6"/>
    <p:sldId id="320" r:id="rId7"/>
    <p:sldId id="321" r:id="rId8"/>
    <p:sldId id="329" r:id="rId9"/>
    <p:sldId id="275" r:id="rId10"/>
    <p:sldId id="334" r:id="rId11"/>
    <p:sldId id="336" r:id="rId12"/>
    <p:sldId id="337" r:id="rId13"/>
    <p:sldId id="290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0000FF"/>
    <a:srgbClr val="6600FF"/>
    <a:srgbClr val="6600CC"/>
    <a:srgbClr val="0099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8" autoAdjust="0"/>
    <p:restoredTop sz="91711" autoAdjust="0"/>
  </p:normalViewPr>
  <p:slideViewPr>
    <p:cSldViewPr>
      <p:cViewPr>
        <p:scale>
          <a:sx n="71" d="100"/>
          <a:sy n="71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3156598548718679"/>
          <c:h val="0.918519088813607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6"/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spPr>
              <a:solidFill>
                <a:srgbClr val="6600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1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mtClean="0"/>
                      <a:t>4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3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Спеціалістів
вищої категорії -    
27%</c:v>
                </c:pt>
                <c:pt idx="1">
                  <c:v>Спеціалістів I категорії -
10 %</c:v>
                </c:pt>
                <c:pt idx="2">
                  <c:v>Спеціалістів ІІ категорії - 
36%</c:v>
                </c:pt>
                <c:pt idx="3">
                  <c:v>Спеціаліст-    
27%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0883556919959836"/>
          <c:y val="2.6316526218539082E-3"/>
          <c:w val="0.30927755636783127"/>
          <c:h val="0.8542617374506565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6258002515096557E-2"/>
          <c:y val="6.6414061878629013E-2"/>
          <c:w val="0.7092538070688994"/>
          <c:h val="0.52373244253559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2022-2023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2023-2024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"спеціаліст"</c:v>
                </c:pt>
                <c:pt idx="1">
                  <c:v>"сп. І категор."
</c:v>
                </c:pt>
                <c:pt idx="2">
                  <c:v>"сп. І категор."
</c:v>
                </c:pt>
                <c:pt idx="3">
                  <c:v>“сп.вищої категор."
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axId val="127381504"/>
        <c:axId val="127383040"/>
      </c:barChart>
      <c:catAx>
        <c:axId val="127381504"/>
        <c:scaling>
          <c:orientation val="minMax"/>
        </c:scaling>
        <c:axPos val="b"/>
        <c:tickLblPos val="nextTo"/>
        <c:crossAx val="127383040"/>
        <c:crosses val="autoZero"/>
        <c:auto val="1"/>
        <c:lblAlgn val="ctr"/>
        <c:lblOffset val="100"/>
      </c:catAx>
      <c:valAx>
        <c:axId val="127383040"/>
        <c:scaling>
          <c:orientation val="minMax"/>
        </c:scaling>
        <c:axPos val="l"/>
        <c:majorGridlines/>
        <c:numFmt formatCode="General" sourceLinked="1"/>
        <c:tickLblPos val="nextTo"/>
        <c:crossAx val="1273815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813083218394729E-2"/>
          <c:y val="0.39874736534777422"/>
          <c:w val="0.56584185922790864"/>
          <c:h val="0.598582187151295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початок року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</c:v>
                </c:pt>
                <c:pt idx="1">
                  <c:v>143</c:v>
                </c:pt>
                <c:pt idx="2">
                  <c:v>136</c:v>
                </c:pt>
                <c:pt idx="3">
                  <c:v>134</c:v>
                </c:pt>
                <c:pt idx="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кінець року
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138</c:v>
                </c:pt>
                <c:pt idx="1">
                  <c:v>148</c:v>
                </c:pt>
                <c:pt idx="2">
                  <c:v>142</c:v>
                </c:pt>
                <c:pt idx="3">
                  <c:v>137</c:v>
                </c:pt>
                <c:pt idx="4">
                  <c:v>149</c:v>
                </c:pt>
              </c:numCache>
            </c:numRef>
          </c:val>
        </c:ser>
        <c:axId val="132356352"/>
        <c:axId val="132366336"/>
      </c:barChart>
      <c:catAx>
        <c:axId val="132356352"/>
        <c:scaling>
          <c:orientation val="minMax"/>
        </c:scaling>
        <c:delete val="1"/>
        <c:axPos val="b"/>
        <c:tickLblPos val="none"/>
        <c:crossAx val="132366336"/>
        <c:crosses val="autoZero"/>
        <c:auto val="1"/>
        <c:lblAlgn val="ctr"/>
        <c:lblOffset val="100"/>
      </c:catAx>
      <c:valAx>
        <c:axId val="1323663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2356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85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84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82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80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2019-2020р.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п.р.</c:v>
                </c:pt>
                <c:pt idx="1">
                  <c:v>с.р.</c:v>
                </c:pt>
                <c:pt idx="2">
                  <c:v>д.р.</c:v>
                </c:pt>
                <c:pt idx="3">
                  <c:v>в.р.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85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axId val="149416192"/>
        <c:axId val="149419520"/>
      </c:barChart>
      <c:catAx>
        <c:axId val="149416192"/>
        <c:scaling>
          <c:orientation val="minMax"/>
        </c:scaling>
        <c:axPos val="b"/>
        <c:tickLblPos val="nextTo"/>
        <c:crossAx val="149419520"/>
        <c:crosses val="autoZero"/>
        <c:auto val="1"/>
        <c:lblAlgn val="ctr"/>
        <c:lblOffset val="100"/>
      </c:catAx>
      <c:valAx>
        <c:axId val="149419520"/>
        <c:scaling>
          <c:orientation val="minMax"/>
        </c:scaling>
        <c:axPos val="l"/>
        <c:majorGridlines/>
        <c:numFmt formatCode="General" sourceLinked="1"/>
        <c:tickLblPos val="nextTo"/>
        <c:crossAx val="149416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Lbls>
            <c:spPr>
              <a:noFill/>
              <a:ln w="25388">
                <a:noFill/>
              </a:ln>
            </c:sp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Малий запас знань із попередніх класів</c:v>
                </c:pt>
                <c:pt idx="1">
                  <c:v>Зайнятість на роботі та вдома</c:v>
                </c:pt>
                <c:pt idx="2">
                  <c:v>Немає бажання навчатись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</c:pie3DChart>
      <c:spPr>
        <a:noFill/>
        <a:ln w="25388">
          <a:noFill/>
        </a:ln>
      </c:spPr>
    </c:plotArea>
    <c:legend>
      <c:legendPos val="r"/>
      <c:layout/>
    </c:legend>
    <c:plotVisOnly val="1"/>
    <c:dispBlanksAs val="zero"/>
  </c:chart>
  <c:spPr>
    <a:gradFill>
      <a:gsLst>
        <a:gs pos="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5400000" scaled="0"/>
    </a:gradFill>
  </c:spPr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0900259220291718E-2"/>
          <c:y val="4.8281249999999998E-2"/>
          <c:w val="0.50553584424328901"/>
          <c:h val="0.90343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dd/mm/yyyy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dd/mm/yyyy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dLbls>
            <c:spPr>
              <a:noFill/>
              <a:ln w="25423">
                <a:noFill/>
              </a:ln>
            </c:spPr>
            <c:showVal val="1"/>
          </c:dLbls>
          <c:cat>
            <c:numRef>
              <c:f>Лист1!$A$2:$A$4</c:f>
              <c:numCache>
                <c:formatCode>dd/mm/yyyy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20</c:v>
                </c:pt>
              </c:numCache>
            </c:numRef>
          </c:val>
        </c:ser>
        <c:axId val="48576384"/>
        <c:axId val="70654976"/>
      </c:barChart>
      <c:catAx>
        <c:axId val="48576384"/>
        <c:scaling>
          <c:orientation val="minMax"/>
        </c:scaling>
        <c:delete val="1"/>
        <c:axPos val="b"/>
        <c:numFmt formatCode="dd/mm/yyyy" sourceLinked="1"/>
        <c:tickLblPos val="nextTo"/>
        <c:crossAx val="70654976"/>
        <c:crosses val="autoZero"/>
        <c:auto val="1"/>
        <c:lblAlgn val="ctr"/>
        <c:lblOffset val="100"/>
      </c:catAx>
      <c:valAx>
        <c:axId val="70654976"/>
        <c:scaling>
          <c:orientation val="minMax"/>
        </c:scaling>
        <c:axPos val="l"/>
        <c:majorGridlines/>
        <c:numFmt formatCode="General" sourceLinked="1"/>
        <c:tickLblPos val="nextTo"/>
        <c:crossAx val="4857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6570907432748"/>
          <c:y val="5.3425228321279973E-2"/>
          <c:w val="0.1837114412820722"/>
          <c:h val="0.25022760826771656"/>
        </c:manualLayout>
      </c:layout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2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EA348-DAAF-492C-9835-6AA038C77F1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D1BE-57F1-4019-ADB6-98AF97D11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4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D1BE-57F1-4019-ADB6-98AF97D113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CD1BE-57F1-4019-ADB6-98AF97D113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3D4D24-7759-4494-B2A0-B68181781A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01B9E1-A16E-441F-8B05-342CF7B7E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8215370" cy="15373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Наша школа знаходиться за адресою: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53100,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вул.Шкільна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,1,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Софіївка,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Софіївський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р-н, Дніпропетровська обл.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Навчальні досягнення учнів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535060310"/>
              </p:ext>
            </p:extLst>
          </p:nvPr>
        </p:nvGraphicFramePr>
        <p:xfrm>
          <a:off x="1214414" y="1142984"/>
          <a:ext cx="675800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143"/>
                <a:gridCol w="1074059"/>
                <a:gridCol w="1351601"/>
                <a:gridCol w="1445923"/>
                <a:gridCol w="1257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П.р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В.р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1214414" y="3714752"/>
          <a:ext cx="671517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2"/>
          <p:cNvGraphicFramePr>
            <a:graphicFrameLocks/>
          </p:cNvGraphicFramePr>
          <p:nvPr/>
        </p:nvGraphicFramePr>
        <p:xfrm>
          <a:off x="1142976" y="1500174"/>
          <a:ext cx="764386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011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Причини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низького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рівня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знань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</a:rPr>
              <a:t>учнів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Продовжують навчатись після закінчення школи</a:t>
            </a:r>
            <a:endParaRPr lang="ru-RU" b="1" dirty="0">
              <a:latin typeface="Arial Black" pitchFamily="34" charset="0"/>
            </a:endParaRPr>
          </a:p>
        </p:txBody>
      </p:sp>
      <p:graphicFrame>
        <p:nvGraphicFramePr>
          <p:cNvPr id="4" name="Диаграмма 2"/>
          <p:cNvGraphicFramePr>
            <a:graphicFrameLocks/>
          </p:cNvGraphicFramePr>
          <p:nvPr/>
        </p:nvGraphicFramePr>
        <p:xfrm>
          <a:off x="1714479" y="1773238"/>
          <a:ext cx="70723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10" descr="Безымянный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501122" cy="478634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214282" y="500063"/>
            <a:ext cx="450059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>
                <a:solidFill>
                  <a:srgbClr val="C00000"/>
                </a:solidFill>
                <a:latin typeface="Monotype Corsiva" pitchFamily="66" charset="0"/>
              </a:rPr>
              <a:t>Найвищою  цінністю  школи  є  учні: їх потреби, інтереси, розвиток,</a:t>
            </a:r>
          </a:p>
          <a:p>
            <a:r>
              <a:rPr lang="uk-UA" sz="2400">
                <a:solidFill>
                  <a:srgbClr val="C00000"/>
                </a:solidFill>
                <a:latin typeface="Monotype Corsiva" pitchFamily="66" charset="0"/>
              </a:rPr>
              <a:t> організація  життя  і  навчання.</a:t>
            </a:r>
            <a:endParaRPr lang="ru-RU" sz="240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928802"/>
            <a:ext cx="435768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Monotype Corsiva" pitchFamily="66" charset="0"/>
                <a:ea typeface="AngsanaUPC"/>
                <a:cs typeface="AngsanaUPC"/>
              </a:rPr>
              <a:t>ОСНОВНІ  НАПРЯМИ  ДІЯЛЬНОСТІ  ШКОЛИ:</a:t>
            </a:r>
          </a:p>
          <a:p>
            <a:pPr>
              <a:defRPr/>
            </a:pPr>
            <a:endParaRPr lang="uk-UA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3286125"/>
            <a:ext cx="3929063" cy="6778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uk-UA" sz="2000" b="1">
                <a:solidFill>
                  <a:srgbClr val="002060"/>
                </a:solidFill>
                <a:latin typeface="Monotype Corsiva" pitchFamily="66" charset="0"/>
                <a:ea typeface="AngsanaUPC"/>
                <a:cs typeface="AngsanaUPC"/>
              </a:rPr>
              <a:t>   виховання  молодого  покоління;</a:t>
            </a:r>
          </a:p>
          <a:p>
            <a:pPr>
              <a:buFontTx/>
              <a:buChar char="-"/>
              <a:defRPr/>
            </a:pPr>
            <a:endParaRPr lang="uk-UA" b="1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4500563"/>
            <a:ext cx="3929063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розвиток  позитивних  природних  нахилів;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5715000"/>
            <a:ext cx="3929063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створення  умов  розвитку  </a:t>
            </a:r>
            <a:r>
              <a:rPr lang="uk-UA" sz="2000" b="1" dirty="0" err="1">
                <a:solidFill>
                  <a:srgbClr val="002060"/>
                </a:solidFill>
                <a:latin typeface="Monotype Corsiva" pitchFamily="66" charset="0"/>
              </a:rPr>
              <a:t>соціально-</a:t>
            </a:r>
            <a:endParaRPr lang="uk-UA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адаптованої  особистості.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43125" y="2786063"/>
            <a:ext cx="357188" cy="54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43125" y="3929063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143125" y="521493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User\Desktop\2010901_103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7"/>
            <a:ext cx="4000528" cy="3108467"/>
          </a:xfrm>
          <a:prstGeom prst="rect">
            <a:avLst/>
          </a:prstGeom>
          <a:noFill/>
        </p:spPr>
      </p:pic>
      <p:pic>
        <p:nvPicPr>
          <p:cNvPr id="1027" name="Picture 3" descr="C:\Users\User\Desktop\2010909_102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027490" cy="2827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500063"/>
            <a:ext cx="7612063" cy="6461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Segoe Print" pitchFamily="2" charset="0"/>
              </a:rPr>
              <a:t>Виправдані  тільки  ті  творчі  шукання  й  експерименти,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Segoe Print" pitchFamily="2" charset="0"/>
              </a:rPr>
              <a:t>які  підпорядковуються  ідеї  розвитку  особистості.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714500"/>
            <a:ext cx="6899275" cy="13843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Проблема, над  якою 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працювали: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Розвиток  креативного  мислення  особистості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  <a:latin typeface="Monotype Corsiva" pitchFamily="66" charset="0"/>
              </a:rPr>
              <a:t>на  основі  її  реальних  навчальних  можливостей.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536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714500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38" y="3500438"/>
            <a:ext cx="8072437" cy="203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Нове  українське  суспільство  спонукає  до  пошуку  способів   розв’язання  актуальних  проблем  через  розкриття  резервів  творчого  потенціалу  учня. Ми  повинні  виховувати  та  стимулювати  до  самовиховання    </a:t>
            </a:r>
            <a:r>
              <a:rPr lang="uk-UA" dirty="0" err="1">
                <a:solidFill>
                  <a:schemeClr val="bg1"/>
                </a:solidFill>
                <a:latin typeface="Monotype Corsiva" pitchFamily="66" charset="0"/>
              </a:rPr>
              <a:t>конкурентноспроможної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   особистості,  використовуючи  при  цьому  інноваційні  педагогічні  технології. Тож  працювати  за  новими  вимогами  може  тільки  творчий  вчитель, </a:t>
            </a:r>
            <a:r>
              <a:rPr lang="uk-UA" dirty="0" err="1">
                <a:solidFill>
                  <a:schemeClr val="bg1"/>
                </a:solidFill>
                <a:latin typeface="Monotype Corsiva" pitchFamily="66" charset="0"/>
              </a:rPr>
              <a:t>вчитель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, що  перебуває  в  постійному  пошуку,  повсякчасно  навчається. До  теперішнього  часу  виправдовується  стара  істина: «Творчий  вчитель – творчий  колектив».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10001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У школі працює</a:t>
            </a:r>
            <a:b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12  педагогічних працівників</a:t>
            </a:r>
            <a:endParaRPr lang="ru-RU" sz="32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166487170"/>
              </p:ext>
            </p:extLst>
          </p:nvPr>
        </p:nvGraphicFramePr>
        <p:xfrm>
          <a:off x="1214412" y="1571612"/>
          <a:ext cx="750099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Спеціалістів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вищої 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Спеціалістів</a:t>
                      </a:r>
                      <a:endParaRPr lang="uk-UA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категорії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</a:p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uk-U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категорії</a:t>
                      </a:r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500298" y="3000372"/>
          <a:ext cx="527051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6745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Кількісно-якісний склад педагогів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123728531"/>
              </p:ext>
            </p:extLst>
          </p:nvPr>
        </p:nvGraphicFramePr>
        <p:xfrm>
          <a:off x="214282" y="1142984"/>
          <a:ext cx="7858181" cy="195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88"/>
                <a:gridCol w="1474821"/>
                <a:gridCol w="1213108"/>
                <a:gridCol w="1213108"/>
                <a:gridCol w="1284467"/>
                <a:gridCol w="1256789"/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Навчальний рік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</a:p>
                    <a:p>
                      <a:pPr algn="ctr"/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пед-</a:t>
                      </a:r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ІІ категорії 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вищої</a:t>
                      </a: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категорії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611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2007-2018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95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36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928662" y="3429000"/>
          <a:ext cx="7000924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Мережа класів</a:t>
            </a:r>
            <a:endParaRPr lang="ru-RU" sz="3600" dirty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58124608"/>
              </p:ext>
            </p:extLst>
          </p:nvPr>
        </p:nvGraphicFramePr>
        <p:xfrm>
          <a:off x="0" y="1285860"/>
          <a:ext cx="9144000" cy="23832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00066"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2019-2020н.р.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9290"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початок</a:t>
                      </a:r>
                      <a:r>
                        <a:rPr lang="uk-UA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кінець року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35425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57290" y="3857628"/>
          <a:ext cx="6556399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7510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8572500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uk-UA" sz="12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Arabic Typesetting"/>
            </a:endParaRPr>
          </a:p>
          <a:p>
            <a:pPr algn="ctr">
              <a:tabLst>
                <a:tab pos="457200" algn="l"/>
              </a:tabLst>
            </a:pPr>
            <a:r>
              <a:rPr lang="uk-UA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Реалізація  науково-методичної  проблеми  школи  включає  такі  напрямки  діяльності  адміністрації  школи:                                             </a:t>
            </a:r>
            <a:endParaRPr lang="ru-RU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algn="ctr">
              <a:tabLst>
                <a:tab pos="457200" algn="l"/>
              </a:tabLst>
            </a:pPr>
            <a:r>
              <a:rPr lang="ru-RU" sz="1400" b="1" dirty="0">
                <a:solidFill>
                  <a:srgbClr val="C00000"/>
                </a:solidFill>
                <a:ea typeface="Calibri" pitchFamily="34" charset="0"/>
                <a:cs typeface="Arabic Typesetting"/>
              </a:rPr>
              <a:t>                                                                                                                                   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Робота  з  учнями:</a:t>
            </a:r>
            <a:endParaRPr lang="ru-RU" sz="1600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lvl="1"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тестування;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анкетування;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факультативи;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</a:rPr>
              <a:t>семінари;</a:t>
            </a:r>
            <a:endParaRPr lang="ru-RU" sz="1600" b="1" dirty="0" smtClean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</a:rPr>
              <a:t>конкурси (предметні).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tabLst>
                <a:tab pos="457200" algn="l"/>
              </a:tabLst>
            </a:pP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</a:rPr>
              <a:t>Робота 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</a:rPr>
              <a:t>з  батьками:</a:t>
            </a:r>
            <a:endParaRPr lang="ru-RU" sz="1600" b="1" dirty="0">
              <a:solidFill>
                <a:srgbClr val="C0000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батьківські  збори;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лекторії;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консультації  педагогів;</a:t>
            </a: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</a:rPr>
              <a:t>вивчення  умов  проживання  дітей  у  сім’ях. </a:t>
            </a:r>
            <a:endParaRPr lang="uk-UA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  <a:p>
            <a:pPr algn="r" eaLnBrk="0" hangingPunct="0">
              <a:buFontTx/>
              <a:buChar char="•"/>
              <a:tabLst>
                <a:tab pos="457200" algn="l"/>
              </a:tabLst>
            </a:pPr>
            <a:endParaRPr lang="ru-RU" sz="1600" b="1" dirty="0">
              <a:solidFill>
                <a:srgbClr val="0070C0"/>
              </a:solidFill>
              <a:ea typeface="Arabic Typesetting"/>
              <a:cs typeface="Arabic Typesetting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57188" y="3500438"/>
            <a:ext cx="3857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57200" algn="l"/>
              </a:tabLst>
            </a:pPr>
            <a:endParaRPr lang="uk-UA" sz="16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Arabic Typesetting"/>
            </a:endParaRPr>
          </a:p>
          <a:p>
            <a:pPr eaLnBrk="0" hangingPunct="0">
              <a:tabLst>
                <a:tab pos="457200" algn="l"/>
              </a:tabLst>
            </a:pP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Робота  з  педагогічними  кадрами:</a:t>
            </a:r>
            <a:endParaRPr lang="ru-RU" sz="1600" b="1" dirty="0">
              <a:solidFill>
                <a:srgbClr val="C0000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педагогічна  рада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творчі  групи  педагогів;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методоб’єднання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творчі  групи;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школа  передового  педагогічного  досвіду;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педагогічні  читання;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Arabic Typesetting"/>
              </a:rPr>
              <a:t>нарада  при  директорові.</a:t>
            </a:r>
            <a:endParaRPr lang="ru-RU" sz="1600" b="1" dirty="0">
              <a:solidFill>
                <a:srgbClr val="0070C0"/>
              </a:solidFill>
              <a:ea typeface="Calibri" pitchFamily="34" charset="0"/>
              <a:cs typeface="Arabic Typesetting"/>
            </a:endParaRPr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14578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Monotype Corsiva" pitchFamily="66" charset="0"/>
              </a:rPr>
              <a:t>Наші випускники  2020 року отримали документи про освіту:</a:t>
            </a:r>
            <a:br>
              <a:rPr lang="uk-UA" sz="3600" dirty="0" smtClean="0">
                <a:latin typeface="Monotype Corsiva" pitchFamily="66" charset="0"/>
              </a:rPr>
            </a:br>
            <a:r>
              <a:rPr lang="uk-UA" sz="3600" dirty="0" smtClean="0">
                <a:latin typeface="Monotype Corsiva" pitchFamily="66" charset="0"/>
              </a:rPr>
              <a:t>9 клас – 21учень,</a:t>
            </a:r>
            <a:br>
              <a:rPr lang="uk-UA" sz="3600" dirty="0" smtClean="0">
                <a:latin typeface="Monotype Corsiva" pitchFamily="66" charset="0"/>
              </a:rPr>
            </a:br>
            <a:r>
              <a:rPr lang="uk-UA" sz="3600" dirty="0" smtClean="0">
                <a:latin typeface="Monotype Corsiva" pitchFamily="66" charset="0"/>
              </a:rPr>
              <a:t>12 клас – 23 учні.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051" name="Picture 3" descr="C:\Users\User\Desktop\20200827_0716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68"/>
            <a:ext cx="4186238" cy="3714776"/>
          </a:xfrm>
          <a:prstGeom prst="rect">
            <a:avLst/>
          </a:prstGeom>
          <a:noFill/>
        </p:spPr>
      </p:pic>
      <p:pic>
        <p:nvPicPr>
          <p:cNvPr id="2053" name="Picture 5" descr="C:\Users\User\Desktop\20200827_0722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33" y="2500306"/>
            <a:ext cx="3837047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9442096"/>
      </p:ext>
    </p:extLst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394</Words>
  <Application>Microsoft Office PowerPoint</Application>
  <PresentationFormat>Экран (4:3)</PresentationFormat>
  <Paragraphs>160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Наша школа знаходиться за адресою:  53100, вул.Шкільна,1, смт Софіївка, Софіївський р-н, Дніпропетровська обл.  </vt:lpstr>
      <vt:lpstr>Слайд 2</vt:lpstr>
      <vt:lpstr>Слайд 3</vt:lpstr>
      <vt:lpstr>Слайд 4</vt:lpstr>
      <vt:lpstr>У школі працює 12  педагогічних працівників</vt:lpstr>
      <vt:lpstr>Кількісно-якісний склад педагогів</vt:lpstr>
      <vt:lpstr>Мережа класів</vt:lpstr>
      <vt:lpstr>Слайд 8</vt:lpstr>
      <vt:lpstr>Наші випускники  2020 року отримали документи про освіту: 9 клас – 21учень, 12 клас – 23 учні.</vt:lpstr>
      <vt:lpstr>Навчальні досягнення учнів</vt:lpstr>
      <vt:lpstr>Причини низького рівня  знань учнів </vt:lpstr>
      <vt:lpstr>Продовжують навчатись після закінчення школи</vt:lpstr>
      <vt:lpstr>Дякую за увагу!</vt:lpstr>
    </vt:vector>
  </TitlesOfParts>
  <Company>goroo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роботою методичного об'єднання вчителів Куп’янської вечірньої (змінної) школи Куп’янської міської ради Харківської області в умовах підготовки учнів до державної підсумкової атестації </dc:title>
  <dc:creator>Методисты</dc:creator>
  <cp:lastModifiedBy>Пользователь Windows</cp:lastModifiedBy>
  <cp:revision>100</cp:revision>
  <dcterms:created xsi:type="dcterms:W3CDTF">2012-04-24T05:44:22Z</dcterms:created>
  <dcterms:modified xsi:type="dcterms:W3CDTF">2021-04-19T12:10:05Z</dcterms:modified>
</cp:coreProperties>
</file>